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handoutMasterIdLst>
    <p:handoutMasterId r:id="rId141"/>
  </p:handoutMasterIdLst>
  <p:sldIdLst>
    <p:sldId id="258" r:id="rId3"/>
    <p:sldId id="271" r:id="rId4"/>
    <p:sldId id="277" r:id="rId5"/>
    <p:sldId id="278" r:id="rId6"/>
    <p:sldId id="280" r:id="rId7"/>
    <p:sldId id="281" r:id="rId8"/>
    <p:sldId id="435" r:id="rId9"/>
    <p:sldId id="282" r:id="rId10"/>
    <p:sldId id="436" r:id="rId11"/>
    <p:sldId id="284" r:id="rId12"/>
    <p:sldId id="285" r:id="rId13"/>
    <p:sldId id="286" r:id="rId14"/>
    <p:sldId id="287" r:id="rId15"/>
    <p:sldId id="288" r:id="rId16"/>
    <p:sldId id="289" r:id="rId17"/>
    <p:sldId id="290" r:id="rId18"/>
    <p:sldId id="437" r:id="rId19"/>
    <p:sldId id="291" r:id="rId20"/>
    <p:sldId id="292" r:id="rId21"/>
    <p:sldId id="293" r:id="rId22"/>
    <p:sldId id="294" r:id="rId23"/>
    <p:sldId id="295" r:id="rId24"/>
    <p:sldId id="439" r:id="rId26"/>
    <p:sldId id="302" r:id="rId27"/>
    <p:sldId id="296" r:id="rId28"/>
    <p:sldId id="297" r:id="rId29"/>
    <p:sldId id="298" r:id="rId30"/>
    <p:sldId id="299" r:id="rId31"/>
    <p:sldId id="300" r:id="rId32"/>
    <p:sldId id="303" r:id="rId33"/>
    <p:sldId id="304" r:id="rId34"/>
    <p:sldId id="305" r:id="rId35"/>
    <p:sldId id="306" r:id="rId36"/>
    <p:sldId id="440" r:id="rId37"/>
    <p:sldId id="307" r:id="rId38"/>
    <p:sldId id="308" r:id="rId39"/>
    <p:sldId id="441" r:id="rId40"/>
    <p:sldId id="309" r:id="rId41"/>
    <p:sldId id="310" r:id="rId42"/>
    <p:sldId id="311" r:id="rId43"/>
    <p:sldId id="312" r:id="rId44"/>
    <p:sldId id="313" r:id="rId45"/>
    <p:sldId id="314" r:id="rId46"/>
    <p:sldId id="328" r:id="rId47"/>
    <p:sldId id="315" r:id="rId48"/>
    <p:sldId id="316" r:id="rId49"/>
    <p:sldId id="317" r:id="rId50"/>
    <p:sldId id="318" r:id="rId51"/>
    <p:sldId id="319" r:id="rId52"/>
    <p:sldId id="320" r:id="rId53"/>
    <p:sldId id="321" r:id="rId54"/>
    <p:sldId id="322" r:id="rId55"/>
    <p:sldId id="378" r:id="rId56"/>
    <p:sldId id="329" r:id="rId57"/>
    <p:sldId id="323" r:id="rId58"/>
    <p:sldId id="324" r:id="rId59"/>
    <p:sldId id="325" r:id="rId60"/>
    <p:sldId id="326" r:id="rId61"/>
    <p:sldId id="327" r:id="rId62"/>
    <p:sldId id="330" r:id="rId63"/>
    <p:sldId id="331" r:id="rId64"/>
    <p:sldId id="332" r:id="rId65"/>
    <p:sldId id="334" r:id="rId66"/>
    <p:sldId id="335" r:id="rId67"/>
    <p:sldId id="336" r:id="rId68"/>
    <p:sldId id="337" r:id="rId69"/>
    <p:sldId id="338" r:id="rId70"/>
    <p:sldId id="579" r:id="rId71"/>
    <p:sldId id="379" r:id="rId72"/>
    <p:sldId id="339" r:id="rId73"/>
    <p:sldId id="340" r:id="rId74"/>
    <p:sldId id="341" r:id="rId75"/>
    <p:sldId id="342" r:id="rId76"/>
    <p:sldId id="343" r:id="rId77"/>
    <p:sldId id="344" r:id="rId78"/>
    <p:sldId id="345" r:id="rId79"/>
    <p:sldId id="346" r:id="rId80"/>
    <p:sldId id="347" r:id="rId81"/>
    <p:sldId id="348" r:id="rId82"/>
    <p:sldId id="349" r:id="rId83"/>
    <p:sldId id="442" r:id="rId84"/>
    <p:sldId id="350" r:id="rId85"/>
    <p:sldId id="351" r:id="rId86"/>
    <p:sldId id="352" r:id="rId87"/>
    <p:sldId id="353" r:id="rId88"/>
    <p:sldId id="354" r:id="rId89"/>
    <p:sldId id="355" r:id="rId90"/>
    <p:sldId id="443" r:id="rId91"/>
    <p:sldId id="356" r:id="rId92"/>
    <p:sldId id="357" r:id="rId93"/>
    <p:sldId id="358" r:id="rId94"/>
    <p:sldId id="359" r:id="rId95"/>
    <p:sldId id="360" r:id="rId96"/>
    <p:sldId id="361" r:id="rId97"/>
    <p:sldId id="362" r:id="rId98"/>
    <p:sldId id="363" r:id="rId99"/>
    <p:sldId id="364" r:id="rId100"/>
    <p:sldId id="365" r:id="rId101"/>
    <p:sldId id="366" r:id="rId102"/>
    <p:sldId id="367" r:id="rId103"/>
    <p:sldId id="368" r:id="rId104"/>
    <p:sldId id="369" r:id="rId105"/>
    <p:sldId id="370" r:id="rId106"/>
    <p:sldId id="444" r:id="rId107"/>
    <p:sldId id="371" r:id="rId108"/>
    <p:sldId id="372" r:id="rId109"/>
    <p:sldId id="373" r:id="rId110"/>
    <p:sldId id="374" r:id="rId111"/>
    <p:sldId id="375" r:id="rId112"/>
    <p:sldId id="376" r:id="rId113"/>
    <p:sldId id="377" r:id="rId114"/>
    <p:sldId id="540" r:id="rId115"/>
    <p:sldId id="541" r:id="rId116"/>
    <p:sldId id="556" r:id="rId117"/>
    <p:sldId id="542" r:id="rId118"/>
    <p:sldId id="543" r:id="rId119"/>
    <p:sldId id="544" r:id="rId120"/>
    <p:sldId id="545" r:id="rId121"/>
    <p:sldId id="546" r:id="rId122"/>
    <p:sldId id="547" r:id="rId123"/>
    <p:sldId id="548" r:id="rId124"/>
    <p:sldId id="549" r:id="rId125"/>
    <p:sldId id="550" r:id="rId126"/>
    <p:sldId id="551" r:id="rId127"/>
    <p:sldId id="552" r:id="rId128"/>
    <p:sldId id="553" r:id="rId129"/>
    <p:sldId id="554" r:id="rId130"/>
    <p:sldId id="555" r:id="rId131"/>
    <p:sldId id="557" r:id="rId132"/>
    <p:sldId id="558" r:id="rId133"/>
    <p:sldId id="559" r:id="rId134"/>
    <p:sldId id="560" r:id="rId135"/>
    <p:sldId id="648" r:id="rId136"/>
    <p:sldId id="561" r:id="rId137"/>
    <p:sldId id="562" r:id="rId138"/>
    <p:sldId id="563" r:id="rId139"/>
    <p:sldId id="273" r:id="rId140"/>
  </p:sldIdLst>
  <p:sldSz cx="12192000" cy="6858000"/>
  <p:notesSz cx="7103745" cy="10234295"/>
  <p:custDataLst>
    <p:tags r:id="rId14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8" userDrawn="1">
          <p15:clr>
            <a:srgbClr val="A4A3A4"/>
          </p15:clr>
        </p15:guide>
        <p15:guide id="2" pos="3683"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001" initials="0"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39803"/>
    <a:srgbClr val="C3D600"/>
    <a:srgbClr val="BED62F"/>
    <a:srgbClr val="0C308E"/>
    <a:srgbClr val="EBEDEF"/>
    <a:srgbClr val="92D050"/>
    <a:srgbClr val="B2B2B2"/>
    <a:srgbClr val="202020"/>
    <a:srgbClr val="3232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480" autoAdjust="0"/>
    <p:restoredTop sz="86374"/>
  </p:normalViewPr>
  <p:slideViewPr>
    <p:cSldViewPr snapToGrid="0" showGuides="1">
      <p:cViewPr varScale="1">
        <p:scale>
          <a:sx n="95" d="100"/>
          <a:sy n="95" d="100"/>
        </p:scale>
        <p:origin x="1200" y="84"/>
      </p:cViewPr>
      <p:guideLst>
        <p:guide orient="horz" pos="2208"/>
        <p:guide pos="3683"/>
      </p:guideLst>
    </p:cSldViewPr>
  </p:slideViewPr>
  <p:outlineViewPr>
    <p:cViewPr>
      <p:scale>
        <a:sx n="33" d="100"/>
        <a:sy n="33" d="100"/>
      </p:scale>
      <p:origin x="0" y="0"/>
    </p:cViewPr>
  </p:outlineViewPr>
  <p:notesTextViewPr>
    <p:cViewPr>
      <p:scale>
        <a:sx n="3" d="2"/>
        <a:sy n="3" d="2"/>
      </p:scale>
      <p:origin x="0" y="0"/>
    </p:cViewPr>
  </p:notesTextViewPr>
  <p:notesViewPr>
    <p:cSldViewPr snapToGrid="0">
      <p:cViewPr varScale="1">
        <p:scale>
          <a:sx n="78" d="100"/>
          <a:sy n="78" d="100"/>
        </p:scale>
        <p:origin x="3984" y="96"/>
      </p:cViewPr>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7.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6.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notesMaster" Target="notesMasters/notesMaster1.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6" Type="http://schemas.openxmlformats.org/officeDocument/2006/relationships/tags" Target="tags/tag338.xml"/><Relationship Id="rId145" Type="http://schemas.openxmlformats.org/officeDocument/2006/relationships/commentAuthors" Target="commentAuthors.xml"/><Relationship Id="rId144" Type="http://schemas.openxmlformats.org/officeDocument/2006/relationships/tableStyles" Target="tableStyles.xml"/><Relationship Id="rId143" Type="http://schemas.openxmlformats.org/officeDocument/2006/relationships/viewProps" Target="viewProps.xml"/><Relationship Id="rId142" Type="http://schemas.openxmlformats.org/officeDocument/2006/relationships/presProps" Target="presProps.xml"/><Relationship Id="rId141" Type="http://schemas.openxmlformats.org/officeDocument/2006/relationships/handoutMaster" Target="handoutMasters/handoutMaster1.xml"/><Relationship Id="rId140" Type="http://schemas.openxmlformats.org/officeDocument/2006/relationships/slide" Target="slides/slide137.xml"/><Relationship Id="rId14" Type="http://schemas.openxmlformats.org/officeDocument/2006/relationships/slide" Target="slides/slide12.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1.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10.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9.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3" Type="http://schemas.openxmlformats.org/officeDocument/2006/relationships/tags" Target="../tags/tag1.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image" Target="../media/image23.png"/><Relationship Id="rId4" Type="http://schemas.openxmlformats.org/officeDocument/2006/relationships/image" Target="../media/image22.png"/><Relationship Id="rId3" Type="http://schemas.openxmlformats.org/officeDocument/2006/relationships/tags" Target="../tags/tag26.xml"/><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4" Type="http://schemas.openxmlformats.org/officeDocument/2006/relationships/image" Target="../media/image2.png"/><Relationship Id="rId3" Type="http://schemas.openxmlformats.org/officeDocument/2006/relationships/tags" Target="../tags/tag27.xml"/><Relationship Id="rId2" Type="http://schemas.openxmlformats.org/officeDocument/2006/relationships/image" Target="../media/image2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6.png"/><Relationship Id="rId7" Type="http://schemas.openxmlformats.org/officeDocument/2006/relationships/tags" Target="../tags/tag4.xml"/><Relationship Id="rId6" Type="http://schemas.openxmlformats.org/officeDocument/2006/relationships/image" Target="../media/image5.png"/><Relationship Id="rId5" Type="http://schemas.openxmlformats.org/officeDocument/2006/relationships/tags" Target="../tags/tag3.xml"/><Relationship Id="rId4" Type="http://schemas.openxmlformats.org/officeDocument/2006/relationships/image" Target="../media/image2.png"/><Relationship Id="rId3" Type="http://schemas.openxmlformats.org/officeDocument/2006/relationships/tags" Target="../tags/tag2.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8.png"/><Relationship Id="rId7" Type="http://schemas.openxmlformats.org/officeDocument/2006/relationships/tags" Target="../tags/tag7.xml"/><Relationship Id="rId6" Type="http://schemas.openxmlformats.org/officeDocument/2006/relationships/image" Target="../media/image7.png"/><Relationship Id="rId5" Type="http://schemas.openxmlformats.org/officeDocument/2006/relationships/tags" Target="../tags/tag6.xml"/><Relationship Id="rId4" Type="http://schemas.openxmlformats.org/officeDocument/2006/relationships/image" Target="../media/image2.png"/><Relationship Id="rId3" Type="http://schemas.openxmlformats.org/officeDocument/2006/relationships/tags" Target="../tags/tag5.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0.png"/><Relationship Id="rId7" Type="http://schemas.openxmlformats.org/officeDocument/2006/relationships/tags" Target="../tags/tag10.xml"/><Relationship Id="rId6" Type="http://schemas.openxmlformats.org/officeDocument/2006/relationships/image" Target="../media/image9.png"/><Relationship Id="rId5" Type="http://schemas.openxmlformats.org/officeDocument/2006/relationships/tags" Target="../tags/tag9.xml"/><Relationship Id="rId4" Type="http://schemas.openxmlformats.org/officeDocument/2006/relationships/image" Target="../media/image2.png"/><Relationship Id="rId3" Type="http://schemas.openxmlformats.org/officeDocument/2006/relationships/tags" Target="../tags/tag8.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2.png"/><Relationship Id="rId7" Type="http://schemas.openxmlformats.org/officeDocument/2006/relationships/tags" Target="../tags/tag13.xml"/><Relationship Id="rId6" Type="http://schemas.openxmlformats.org/officeDocument/2006/relationships/image" Target="../media/image11.png"/><Relationship Id="rId5" Type="http://schemas.openxmlformats.org/officeDocument/2006/relationships/tags" Target="../tags/tag12.xml"/><Relationship Id="rId4" Type="http://schemas.openxmlformats.org/officeDocument/2006/relationships/image" Target="../media/image2.png"/><Relationship Id="rId3" Type="http://schemas.openxmlformats.org/officeDocument/2006/relationships/tags" Target="../tags/tag11.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14.png"/><Relationship Id="rId7" Type="http://schemas.openxmlformats.org/officeDocument/2006/relationships/tags" Target="../tags/tag16.xml"/><Relationship Id="rId6" Type="http://schemas.openxmlformats.org/officeDocument/2006/relationships/image" Target="../media/image13.png"/><Relationship Id="rId5" Type="http://schemas.openxmlformats.org/officeDocument/2006/relationships/tags" Target="../tags/tag15.xml"/><Relationship Id="rId4" Type="http://schemas.openxmlformats.org/officeDocument/2006/relationships/image" Target="../media/image2.png"/><Relationship Id="rId3" Type="http://schemas.openxmlformats.org/officeDocument/2006/relationships/tags" Target="../tags/tag14.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6.png"/><Relationship Id="rId7" Type="http://schemas.openxmlformats.org/officeDocument/2006/relationships/tags" Target="../tags/tag19.xml"/><Relationship Id="rId6" Type="http://schemas.openxmlformats.org/officeDocument/2006/relationships/image" Target="../media/image15.png"/><Relationship Id="rId5" Type="http://schemas.openxmlformats.org/officeDocument/2006/relationships/tags" Target="../tags/tag18.xml"/><Relationship Id="rId4" Type="http://schemas.openxmlformats.org/officeDocument/2006/relationships/image" Target="../media/image2.png"/><Relationship Id="rId3" Type="http://schemas.openxmlformats.org/officeDocument/2006/relationships/tags" Target="../tags/tag17.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8.png"/><Relationship Id="rId7" Type="http://schemas.openxmlformats.org/officeDocument/2006/relationships/tags" Target="../tags/tag22.xml"/><Relationship Id="rId6" Type="http://schemas.openxmlformats.org/officeDocument/2006/relationships/image" Target="../media/image17.png"/><Relationship Id="rId5" Type="http://schemas.openxmlformats.org/officeDocument/2006/relationships/tags" Target="../tags/tag21.xml"/><Relationship Id="rId4" Type="http://schemas.openxmlformats.org/officeDocument/2006/relationships/image" Target="../media/image2.png"/><Relationship Id="rId3" Type="http://schemas.openxmlformats.org/officeDocument/2006/relationships/tags" Target="../tags/tag20.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7" Type="http://schemas.openxmlformats.org/officeDocument/2006/relationships/tags" Target="../tags/tag25.xml"/><Relationship Id="rId6" Type="http://schemas.openxmlformats.org/officeDocument/2006/relationships/image" Target="../media/image19.png"/><Relationship Id="rId5" Type="http://schemas.openxmlformats.org/officeDocument/2006/relationships/tags" Target="../tags/tag24.xml"/><Relationship Id="rId4" Type="http://schemas.openxmlformats.org/officeDocument/2006/relationships/image" Target="../media/image2.png"/><Relationship Id="rId3" Type="http://schemas.openxmlformats.org/officeDocument/2006/relationships/tags" Target="../tags/tag23.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15" name="图片 14" descr="600700标题223_画板 1 副本 2"/>
          <p:cNvPicPr>
            <a:picLocks noChangeAspect="1"/>
          </p:cNvPicPr>
          <p:nvPr userDrawn="1"/>
        </p:nvPicPr>
        <p:blipFill>
          <a:blip r:embed="rId5"/>
          <a:srcRect l="4793" t="15696" b="66409"/>
          <a:stretch>
            <a:fillRect/>
          </a:stretch>
        </p:blipFill>
        <p:spPr>
          <a:xfrm>
            <a:off x="90170" y="123190"/>
            <a:ext cx="4452620" cy="836930"/>
          </a:xfrm>
          <a:prstGeom prst="rect">
            <a:avLst/>
          </a:prstGeom>
        </p:spPr>
      </p:pic>
      <p:pic>
        <p:nvPicPr>
          <p:cNvPr id="45" name="图片 44" descr="600700标题2234_画板 1 副本 2"/>
          <p:cNvPicPr>
            <a:picLocks noChangeAspect="1"/>
          </p:cNvPicPr>
          <p:nvPr userDrawn="1"/>
        </p:nvPicPr>
        <p:blipFill>
          <a:blip r:embed="rId6"/>
          <a:srcRect t="19514" b="20621"/>
          <a:stretch>
            <a:fillRect/>
          </a:stretch>
        </p:blipFill>
        <p:spPr>
          <a:xfrm>
            <a:off x="2211705" y="803275"/>
            <a:ext cx="8203565" cy="491109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2" name="图片 1" descr="2024logo(1)-01"/>
          <p:cNvPicPr>
            <a:picLocks noChangeAspect="1"/>
          </p:cNvPicPr>
          <p:nvPr userDrawn="1">
            <p:custDataLst>
              <p:tags r:id="rId3"/>
            </p:custDataLst>
          </p:nvPr>
        </p:nvPicPr>
        <p:blipFill>
          <a:blip r:embed="rId4" cstate="print"/>
          <a:stretch>
            <a:fillRect/>
          </a:stretch>
        </p:blipFill>
        <p:spPr>
          <a:xfrm>
            <a:off x="10737215" y="0"/>
            <a:ext cx="1096645" cy="1012190"/>
          </a:xfrm>
          <a:prstGeom prst="rect">
            <a:avLst/>
          </a:prstGeom>
          <a:noFill/>
          <a:ln>
            <a:noFill/>
          </a:ln>
        </p:spPr>
      </p:pic>
      <p:pic>
        <p:nvPicPr>
          <p:cNvPr id="3" name="图片 2" descr="2024logo(1)2-01"/>
          <p:cNvPicPr>
            <a:picLocks noChangeAspect="1"/>
          </p:cNvPicPr>
          <p:nvPr userDrawn="1"/>
        </p:nvPicPr>
        <p:blipFill>
          <a:blip r:embed="rId5" cstate="print"/>
          <a:srcRect t="12979"/>
          <a:stretch>
            <a:fillRect/>
          </a:stretch>
        </p:blipFill>
        <p:spPr>
          <a:xfrm>
            <a:off x="10680700" y="66040"/>
            <a:ext cx="1203960" cy="96647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节标题">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2" name="图片 1"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cxnSp>
        <p:nvCxnSpPr>
          <p:cNvPr id="4" name="直接连接符 3"/>
          <p:cNvCxnSpPr/>
          <p:nvPr/>
        </p:nvCxnSpPr>
        <p:spPr>
          <a:xfrm>
            <a:off x="6240780" y="5036185"/>
            <a:ext cx="73660" cy="14605"/>
          </a:xfrm>
          <a:prstGeom prst="line">
            <a:avLst/>
          </a:prstGeom>
          <a:ln w="31750" cap="rnd">
            <a:solidFill>
              <a:srgbClr val="FFFFFF"/>
            </a:solidFill>
            <a:round/>
          </a:ln>
        </p:spPr>
        <p:style>
          <a:lnRef idx="0">
            <a:srgbClr val="FFFFFF"/>
          </a:lnRef>
          <a:fillRef idx="0">
            <a:srgbClr val="FFFFFF"/>
          </a:fillRef>
          <a:effectRef idx="0">
            <a:srgbClr val="FFFFFF"/>
          </a:effectRef>
          <a:fontRef idx="minor">
            <a:schemeClr val="tx1"/>
          </a:fontRef>
        </p:style>
      </p:cxn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4400" b="0" i="0">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90000"/>
              </a:lnSpc>
              <a:defRPr sz="2800">
                <a:solidFill>
                  <a:schemeClr val="tx1">
                    <a:lumMod val="75000"/>
                    <a:lumOff val="25000"/>
                  </a:schemeClr>
                </a:solidFill>
              </a:defRPr>
            </a:lvl1pPr>
            <a:lvl2pPr>
              <a:lnSpc>
                <a:spcPct val="90000"/>
              </a:lnSpc>
              <a:defRPr sz="2400">
                <a:solidFill>
                  <a:schemeClr val="tx1">
                    <a:lumMod val="75000"/>
                    <a:lumOff val="25000"/>
                  </a:schemeClr>
                </a:solidFill>
              </a:defRPr>
            </a:lvl2pPr>
            <a:lvl3pPr>
              <a:lnSpc>
                <a:spcPct val="90000"/>
              </a:lnSpc>
              <a:defRPr sz="2000">
                <a:solidFill>
                  <a:schemeClr val="tx1">
                    <a:lumMod val="75000"/>
                    <a:lumOff val="25000"/>
                  </a:schemeClr>
                </a:solidFill>
              </a:defRPr>
            </a:lvl3pPr>
            <a:lvl4pPr>
              <a:lnSpc>
                <a:spcPct val="90000"/>
              </a:lnSpc>
              <a:defRPr sz="1800">
                <a:solidFill>
                  <a:schemeClr val="tx1">
                    <a:lumMod val="75000"/>
                    <a:lumOff val="25000"/>
                  </a:schemeClr>
                </a:solidFill>
              </a:defRPr>
            </a:lvl4pPr>
            <a:lvl5pPr>
              <a:lnSpc>
                <a:spcPct val="90000"/>
              </a:lnSpc>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90000"/>
              </a:lnSpc>
              <a:defRPr sz="2800">
                <a:solidFill>
                  <a:schemeClr val="tx1">
                    <a:lumMod val="75000"/>
                    <a:lumOff val="25000"/>
                  </a:schemeClr>
                </a:solidFill>
              </a:defRPr>
            </a:lvl1pPr>
            <a:lvl2pPr>
              <a:lnSpc>
                <a:spcPct val="90000"/>
              </a:lnSpc>
              <a:defRPr sz="2400">
                <a:solidFill>
                  <a:schemeClr val="tx1">
                    <a:lumMod val="75000"/>
                    <a:lumOff val="25000"/>
                  </a:schemeClr>
                </a:solidFill>
              </a:defRPr>
            </a:lvl2pPr>
            <a:lvl3pPr>
              <a:lnSpc>
                <a:spcPct val="90000"/>
              </a:lnSpc>
              <a:defRPr sz="2000">
                <a:solidFill>
                  <a:schemeClr val="tx1">
                    <a:lumMod val="75000"/>
                    <a:lumOff val="25000"/>
                  </a:schemeClr>
                </a:solidFill>
              </a:defRPr>
            </a:lvl3pPr>
            <a:lvl4pPr>
              <a:lnSpc>
                <a:spcPct val="90000"/>
              </a:lnSpc>
              <a:defRPr sz="1800">
                <a:solidFill>
                  <a:schemeClr val="tx1">
                    <a:lumMod val="75000"/>
                    <a:lumOff val="25000"/>
                  </a:schemeClr>
                </a:solidFill>
              </a:defRPr>
            </a:lvl4pPr>
            <a:lvl5pPr>
              <a:lnSpc>
                <a:spcPct val="90000"/>
              </a:lnSpc>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744961"/>
            <a:ext cx="5157787" cy="823912"/>
          </a:xfrm>
        </p:spPr>
        <p:txBody>
          <a:bodyPr anchor="b">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400" b="0">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p>
            <a:endParaRPr lang="zh-CN" altLang="en-US" dirty="0"/>
          </a:p>
        </p:txBody>
      </p:sp>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3200" b="0">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4400"/>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23" name="图片 22" descr="600700标题223_画板 1"/>
          <p:cNvPicPr>
            <a:picLocks noChangeAspect="1"/>
          </p:cNvPicPr>
          <p:nvPr userDrawn="1">
            <p:custDataLst>
              <p:tags r:id="rId5"/>
            </p:custDataLst>
          </p:nvPr>
        </p:nvPicPr>
        <p:blipFill>
          <a:blip r:embed="rId6"/>
          <a:srcRect l="5213" t="16918" b="66409"/>
          <a:stretch>
            <a:fillRect/>
          </a:stretch>
        </p:blipFill>
        <p:spPr>
          <a:xfrm>
            <a:off x="108585" y="180340"/>
            <a:ext cx="4433570" cy="779780"/>
          </a:xfrm>
          <a:prstGeom prst="rect">
            <a:avLst/>
          </a:prstGeom>
        </p:spPr>
      </p:pic>
      <p:pic>
        <p:nvPicPr>
          <p:cNvPr id="53" name="图片 52" descr="600700标题2234_画板 1"/>
          <p:cNvPicPr>
            <a:picLocks noChangeAspect="1"/>
          </p:cNvPicPr>
          <p:nvPr userDrawn="1">
            <p:custDataLst>
              <p:tags r:id="rId7"/>
            </p:custDataLst>
          </p:nvPr>
        </p:nvPicPr>
        <p:blipFill>
          <a:blip r:embed="rId8"/>
          <a:srcRect t="24158" b="21782"/>
          <a:stretch>
            <a:fillRect/>
          </a:stretch>
        </p:blipFill>
        <p:spPr>
          <a:xfrm>
            <a:off x="2210435" y="1184275"/>
            <a:ext cx="8205470" cy="443484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2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22" name="图片 21" descr="600700标题223_画板 1 副本"/>
          <p:cNvPicPr>
            <a:picLocks noChangeAspect="1"/>
          </p:cNvPicPr>
          <p:nvPr userDrawn="1">
            <p:custDataLst>
              <p:tags r:id="rId5"/>
            </p:custDataLst>
          </p:nvPr>
        </p:nvPicPr>
        <p:blipFill>
          <a:blip r:embed="rId6"/>
          <a:srcRect l="4997" t="16307" b="61901"/>
          <a:stretch>
            <a:fillRect/>
          </a:stretch>
        </p:blipFill>
        <p:spPr>
          <a:xfrm>
            <a:off x="99695" y="151765"/>
            <a:ext cx="4443095" cy="1019175"/>
          </a:xfrm>
          <a:prstGeom prst="rect">
            <a:avLst/>
          </a:prstGeom>
        </p:spPr>
      </p:pic>
      <p:pic>
        <p:nvPicPr>
          <p:cNvPr id="52" name="图片 51" descr="600700标题2234_画板 1 副本"/>
          <p:cNvPicPr>
            <a:picLocks noChangeAspect="1"/>
          </p:cNvPicPr>
          <p:nvPr userDrawn="1">
            <p:custDataLst>
              <p:tags r:id="rId7"/>
            </p:custDataLst>
          </p:nvPr>
        </p:nvPicPr>
        <p:blipFill>
          <a:blip r:embed="rId8"/>
          <a:srcRect t="20528" b="18004"/>
          <a:stretch>
            <a:fillRect/>
          </a:stretch>
        </p:blipFill>
        <p:spPr>
          <a:xfrm>
            <a:off x="2211705" y="886460"/>
            <a:ext cx="8203565" cy="504253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3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21" name="图片 20" descr="600700标题223_画板 1 副本 8"/>
          <p:cNvPicPr>
            <a:picLocks noChangeAspect="1"/>
          </p:cNvPicPr>
          <p:nvPr userDrawn="1">
            <p:custDataLst>
              <p:tags r:id="rId5"/>
            </p:custDataLst>
          </p:nvPr>
        </p:nvPicPr>
        <p:blipFill>
          <a:blip r:embed="rId6"/>
          <a:srcRect l="5608" t="16511" b="69437"/>
          <a:stretch>
            <a:fillRect/>
          </a:stretch>
        </p:blipFill>
        <p:spPr>
          <a:xfrm>
            <a:off x="128270" y="161290"/>
            <a:ext cx="4414520" cy="657225"/>
          </a:xfrm>
          <a:prstGeom prst="rect">
            <a:avLst/>
          </a:prstGeom>
        </p:spPr>
      </p:pic>
      <p:pic>
        <p:nvPicPr>
          <p:cNvPr id="51" name="图片 50" descr="600700标题2234_画板 1 副本 8"/>
          <p:cNvPicPr>
            <a:picLocks noChangeAspect="1"/>
          </p:cNvPicPr>
          <p:nvPr userDrawn="1">
            <p:custDataLst>
              <p:tags r:id="rId7"/>
            </p:custDataLst>
          </p:nvPr>
        </p:nvPicPr>
        <p:blipFill>
          <a:blip r:embed="rId8"/>
          <a:srcRect t="19700" b="21348"/>
          <a:stretch>
            <a:fillRect/>
          </a:stretch>
        </p:blipFill>
        <p:spPr>
          <a:xfrm>
            <a:off x="2211705" y="818515"/>
            <a:ext cx="8203565" cy="483616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4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20" name="图片 19" descr="600700标题223_画板 1 副本 7"/>
          <p:cNvPicPr>
            <a:picLocks noChangeAspect="1"/>
          </p:cNvPicPr>
          <p:nvPr userDrawn="1">
            <p:custDataLst>
              <p:tags r:id="rId5"/>
            </p:custDataLst>
          </p:nvPr>
        </p:nvPicPr>
        <p:blipFill>
          <a:blip r:embed="rId6"/>
          <a:srcRect l="4986" t="15494" b="66404"/>
          <a:stretch>
            <a:fillRect/>
          </a:stretch>
        </p:blipFill>
        <p:spPr>
          <a:xfrm>
            <a:off x="100330" y="113665"/>
            <a:ext cx="4441190" cy="846455"/>
          </a:xfrm>
          <a:prstGeom prst="rect">
            <a:avLst/>
          </a:prstGeom>
        </p:spPr>
      </p:pic>
      <p:pic>
        <p:nvPicPr>
          <p:cNvPr id="50" name="图片 49" descr="600700标题2234_画板 1 副本 7"/>
          <p:cNvPicPr>
            <a:picLocks noChangeAspect="1"/>
          </p:cNvPicPr>
          <p:nvPr userDrawn="1">
            <p:custDataLst>
              <p:tags r:id="rId7"/>
            </p:custDataLst>
          </p:nvPr>
        </p:nvPicPr>
        <p:blipFill>
          <a:blip r:embed="rId8"/>
          <a:srcRect t="19949" b="21629"/>
          <a:stretch>
            <a:fillRect/>
          </a:stretch>
        </p:blipFill>
        <p:spPr>
          <a:xfrm>
            <a:off x="2212975" y="838835"/>
            <a:ext cx="8199755" cy="4792345"/>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6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16" name="图片 15" descr="600700标题223_画板 1 副本 3"/>
          <p:cNvPicPr>
            <a:picLocks noChangeAspect="1"/>
          </p:cNvPicPr>
          <p:nvPr userDrawn="1">
            <p:custDataLst>
              <p:tags r:id="rId5"/>
            </p:custDataLst>
          </p:nvPr>
        </p:nvPicPr>
        <p:blipFill>
          <a:blip r:embed="rId6"/>
          <a:srcRect l="4374" t="15494" b="68604"/>
          <a:stretch>
            <a:fillRect/>
          </a:stretch>
        </p:blipFill>
        <p:spPr>
          <a:xfrm>
            <a:off x="71755" y="113665"/>
            <a:ext cx="4469765" cy="743585"/>
          </a:xfrm>
          <a:prstGeom prst="rect">
            <a:avLst/>
          </a:prstGeom>
        </p:spPr>
      </p:pic>
      <p:pic>
        <p:nvPicPr>
          <p:cNvPr id="46" name="图片 45" descr="600700标题2234_画板 1 副本 3"/>
          <p:cNvPicPr>
            <a:picLocks noChangeAspect="1"/>
          </p:cNvPicPr>
          <p:nvPr userDrawn="1">
            <p:custDataLst>
              <p:tags r:id="rId7"/>
            </p:custDataLst>
          </p:nvPr>
        </p:nvPicPr>
        <p:blipFill>
          <a:blip r:embed="rId8"/>
          <a:srcRect t="22418" b="18726"/>
          <a:stretch>
            <a:fillRect/>
          </a:stretch>
        </p:blipFill>
        <p:spPr>
          <a:xfrm>
            <a:off x="2212975" y="1041400"/>
            <a:ext cx="8199755" cy="482790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7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19" name="图片 18" descr="600700标题223_画板 1 副本 6"/>
          <p:cNvPicPr>
            <a:picLocks noChangeAspect="1"/>
          </p:cNvPicPr>
          <p:nvPr userDrawn="1">
            <p:custDataLst>
              <p:tags r:id="rId5"/>
            </p:custDataLst>
          </p:nvPr>
        </p:nvPicPr>
        <p:blipFill>
          <a:blip r:embed="rId6"/>
          <a:srcRect l="6219" t="14963" b="66409"/>
          <a:stretch>
            <a:fillRect/>
          </a:stretch>
        </p:blipFill>
        <p:spPr>
          <a:xfrm>
            <a:off x="156845" y="88900"/>
            <a:ext cx="4385945" cy="871220"/>
          </a:xfrm>
          <a:prstGeom prst="rect">
            <a:avLst/>
          </a:prstGeom>
        </p:spPr>
      </p:pic>
      <p:pic>
        <p:nvPicPr>
          <p:cNvPr id="49" name="图片 48" descr="600700标题2234_画板 1 副本 6"/>
          <p:cNvPicPr>
            <a:picLocks noChangeAspect="1"/>
          </p:cNvPicPr>
          <p:nvPr userDrawn="1">
            <p:custDataLst>
              <p:tags r:id="rId7"/>
            </p:custDataLst>
          </p:nvPr>
        </p:nvPicPr>
        <p:blipFill>
          <a:blip r:embed="rId8"/>
          <a:srcRect t="22703" b="19026"/>
          <a:stretch>
            <a:fillRect/>
          </a:stretch>
        </p:blipFill>
        <p:spPr>
          <a:xfrm>
            <a:off x="2211705" y="1064895"/>
            <a:ext cx="8203565" cy="478028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8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18" name="图片 17" descr="600700标题223_画板 1 副本 5"/>
          <p:cNvPicPr>
            <a:picLocks noChangeAspect="1"/>
          </p:cNvPicPr>
          <p:nvPr userDrawn="1">
            <p:custDataLst>
              <p:tags r:id="rId5"/>
            </p:custDataLst>
          </p:nvPr>
        </p:nvPicPr>
        <p:blipFill>
          <a:blip r:embed="rId6"/>
          <a:srcRect l="6802" t="16415" b="64168"/>
          <a:stretch>
            <a:fillRect/>
          </a:stretch>
        </p:blipFill>
        <p:spPr>
          <a:xfrm>
            <a:off x="184150" y="156845"/>
            <a:ext cx="4358640" cy="908050"/>
          </a:xfrm>
          <a:prstGeom prst="rect">
            <a:avLst/>
          </a:prstGeom>
        </p:spPr>
      </p:pic>
      <p:pic>
        <p:nvPicPr>
          <p:cNvPr id="48" name="图片 47" descr="600700标题2234_画板 1 副本 5"/>
          <p:cNvPicPr>
            <a:picLocks noChangeAspect="1"/>
          </p:cNvPicPr>
          <p:nvPr userDrawn="1">
            <p:custDataLst>
              <p:tags r:id="rId7"/>
            </p:custDataLst>
          </p:nvPr>
        </p:nvPicPr>
        <p:blipFill>
          <a:blip r:embed="rId8"/>
          <a:srcRect t="22703" b="21782"/>
          <a:stretch>
            <a:fillRect/>
          </a:stretch>
        </p:blipFill>
        <p:spPr>
          <a:xfrm>
            <a:off x="2211705" y="1064895"/>
            <a:ext cx="8203565" cy="455422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9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17" name="图片 16" descr="600700标题223_画板 1 副本 4"/>
          <p:cNvPicPr>
            <a:picLocks noChangeAspect="1"/>
          </p:cNvPicPr>
          <p:nvPr userDrawn="1">
            <p:custDataLst>
              <p:tags r:id="rId5"/>
            </p:custDataLst>
          </p:nvPr>
        </p:nvPicPr>
        <p:blipFill>
          <a:blip r:embed="rId6"/>
          <a:srcRect l="5077" t="15832" b="64168"/>
          <a:stretch>
            <a:fillRect/>
          </a:stretch>
        </p:blipFill>
        <p:spPr>
          <a:xfrm>
            <a:off x="102235" y="129540"/>
            <a:ext cx="4439920" cy="935355"/>
          </a:xfrm>
          <a:prstGeom prst="rect">
            <a:avLst/>
          </a:prstGeom>
        </p:spPr>
      </p:pic>
      <p:pic>
        <p:nvPicPr>
          <p:cNvPr id="47" name="图片 46" descr="600700标题2234_画板 1 副本 4"/>
          <p:cNvPicPr>
            <a:picLocks noChangeAspect="1"/>
          </p:cNvPicPr>
          <p:nvPr userDrawn="1">
            <p:custDataLst>
              <p:tags r:id="rId7"/>
            </p:custDataLst>
          </p:nvPr>
        </p:nvPicPr>
        <p:blipFill>
          <a:blip r:embed="rId8"/>
          <a:srcRect t="19514" b="26279"/>
          <a:stretch>
            <a:fillRect/>
          </a:stretch>
        </p:blipFill>
        <p:spPr>
          <a:xfrm>
            <a:off x="2210435" y="803275"/>
            <a:ext cx="8205470" cy="4446905"/>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26.png"/><Relationship Id="rId2" Type="http://schemas.openxmlformats.org/officeDocument/2006/relationships/tags" Target="../tags/tag29.xml"/><Relationship Id="rId1" Type="http://schemas.openxmlformats.org/officeDocument/2006/relationships/tags" Target="../tags/tag28.xml"/></Relationships>
</file>

<file path=ppt/slides/_rels/slide10.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image" Target="../media/image32.tiff"/><Relationship Id="rId13" Type="http://schemas.openxmlformats.org/officeDocument/2006/relationships/slideLayout" Target="../slideLayouts/slideLayout11.xml"/><Relationship Id="rId12" Type="http://schemas.openxmlformats.org/officeDocument/2006/relationships/tags" Target="../tags/tag62.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tags" Target="../tags/tag52.xml"/></Relationships>
</file>

<file path=ppt/slides/_rels/slide100.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154.tiff"/><Relationship Id="rId1" Type="http://schemas.openxmlformats.org/officeDocument/2006/relationships/tags" Target="../tags/tag276.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2.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55.pn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4.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tags" Target="../tags/tag279.xml"/><Relationship Id="rId2" Type="http://schemas.openxmlformats.org/officeDocument/2006/relationships/tags" Target="../tags/tag278.xml"/><Relationship Id="rId1" Type="http://schemas.openxmlformats.org/officeDocument/2006/relationships/tags" Target="../tags/tag277.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56.png"/></Relationships>
</file>

<file path=ppt/slides/_rels/slide108.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41.tiff"/><Relationship Id="rId1" Type="http://schemas.openxmlformats.org/officeDocument/2006/relationships/tags" Target="../tags/tag280.xml"/></Relationships>
</file>

<file path=ppt/slides/_rels/slide109.xml.rels><?xml version="1.0" encoding="UTF-8" standalone="yes"?>
<Relationships xmlns="http://schemas.openxmlformats.org/package/2006/relationships"><Relationship Id="rId8" Type="http://schemas.openxmlformats.org/officeDocument/2006/relationships/slideLayout" Target="../slideLayouts/slideLayout11.xml"/><Relationship Id="rId7" Type="http://schemas.openxmlformats.org/officeDocument/2006/relationships/image" Target="../media/image159.png"/><Relationship Id="rId6" Type="http://schemas.openxmlformats.org/officeDocument/2006/relationships/tags" Target="../tags/tag283.xml"/><Relationship Id="rId5" Type="http://schemas.openxmlformats.org/officeDocument/2006/relationships/image" Target="../media/image158.png"/><Relationship Id="rId4" Type="http://schemas.openxmlformats.org/officeDocument/2006/relationships/image" Target="../media/image157.jpeg"/><Relationship Id="rId3" Type="http://schemas.openxmlformats.org/officeDocument/2006/relationships/tags" Target="../tags/tag282.xml"/><Relationship Id="rId2" Type="http://schemas.openxmlformats.org/officeDocument/2006/relationships/image" Target="../media/image41.tiff"/><Relationship Id="rId1" Type="http://schemas.openxmlformats.org/officeDocument/2006/relationships/tags" Target="../tags/tag281.xml"/></Relationships>
</file>

<file path=ppt/slides/_rels/slide11.xml.rels><?xml version="1.0" encoding="UTF-8" standalone="yes"?>
<Relationships xmlns="http://schemas.openxmlformats.org/package/2006/relationships"><Relationship Id="rId9" Type="http://schemas.openxmlformats.org/officeDocument/2006/relationships/tags" Target="../tags/tag64.xml"/><Relationship Id="rId8" Type="http://schemas.openxmlformats.org/officeDocument/2006/relationships/image" Target="../media/image39.png"/><Relationship Id="rId7" Type="http://schemas.openxmlformats.org/officeDocument/2006/relationships/image" Target="../media/image38.png"/><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 Id="rId3" Type="http://schemas.openxmlformats.org/officeDocument/2006/relationships/image" Target="../media/image34.png"/><Relationship Id="rId2" Type="http://schemas.openxmlformats.org/officeDocument/2006/relationships/image" Target="../media/image33.png"/><Relationship Id="rId11" Type="http://schemas.openxmlformats.org/officeDocument/2006/relationships/slideLayout" Target="../slideLayouts/slideLayout11.xml"/><Relationship Id="rId10" Type="http://schemas.openxmlformats.org/officeDocument/2006/relationships/image" Target="../media/image40.tiff"/><Relationship Id="rId1" Type="http://schemas.openxmlformats.org/officeDocument/2006/relationships/tags" Target="../tags/tag63.xml"/></Relationships>
</file>

<file path=ppt/slides/_rels/slide110.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image" Target="../media/image41.tiff"/><Relationship Id="rId2" Type="http://schemas.openxmlformats.org/officeDocument/2006/relationships/tags" Target="../tags/tag284.xml"/><Relationship Id="rId1" Type="http://schemas.openxmlformats.org/officeDocument/2006/relationships/image" Target="../media/image160.png"/></Relationships>
</file>

<file path=ppt/slides/_rels/slide11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61.png"/></Relationships>
</file>

<file path=ppt/slides/_rels/slide112.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162.tiff"/><Relationship Id="rId1" Type="http://schemas.openxmlformats.org/officeDocument/2006/relationships/tags" Target="../tags/tag285.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4.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tags" Target="../tags/tag288.xml"/><Relationship Id="rId2" Type="http://schemas.openxmlformats.org/officeDocument/2006/relationships/tags" Target="../tags/tag287.xml"/><Relationship Id="rId1" Type="http://schemas.openxmlformats.org/officeDocument/2006/relationships/tags" Target="../tags/tag286.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6.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163.tiff"/><Relationship Id="rId1" Type="http://schemas.openxmlformats.org/officeDocument/2006/relationships/tags" Target="../tags/tag289.xml"/></Relationships>
</file>

<file path=ppt/slides/_rels/slide117.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165.tiff"/><Relationship Id="rId3" Type="http://schemas.openxmlformats.org/officeDocument/2006/relationships/tags" Target="../tags/tag291.xml"/><Relationship Id="rId2" Type="http://schemas.openxmlformats.org/officeDocument/2006/relationships/image" Target="../media/image164.tiff"/><Relationship Id="rId1" Type="http://schemas.openxmlformats.org/officeDocument/2006/relationships/tags" Target="../tags/tag290.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66.xml"/><Relationship Id="rId1" Type="http://schemas.openxmlformats.org/officeDocument/2006/relationships/tags" Target="../tags/tag65.xml"/></Relationships>
</file>

<file path=ppt/slides/_rels/slide120.xml.rels><?xml version="1.0" encoding="UTF-8" standalone="yes"?>
<Relationships xmlns="http://schemas.openxmlformats.org/package/2006/relationships"><Relationship Id="rId9" Type="http://schemas.openxmlformats.org/officeDocument/2006/relationships/tags" Target="../tags/tag298.xml"/><Relationship Id="rId8" Type="http://schemas.openxmlformats.org/officeDocument/2006/relationships/tags" Target="../tags/tag297.xml"/><Relationship Id="rId7" Type="http://schemas.openxmlformats.org/officeDocument/2006/relationships/tags" Target="../tags/tag296.xml"/><Relationship Id="rId6" Type="http://schemas.openxmlformats.org/officeDocument/2006/relationships/tags" Target="../tags/tag295.xml"/><Relationship Id="rId5" Type="http://schemas.openxmlformats.org/officeDocument/2006/relationships/tags" Target="../tags/tag294.xml"/><Relationship Id="rId4" Type="http://schemas.openxmlformats.org/officeDocument/2006/relationships/image" Target="../media/image166.tiff"/><Relationship Id="rId3" Type="http://schemas.openxmlformats.org/officeDocument/2006/relationships/tags" Target="../tags/tag293.xml"/><Relationship Id="rId2" Type="http://schemas.openxmlformats.org/officeDocument/2006/relationships/image" Target="../media/image41.tiff"/><Relationship Id="rId18" Type="http://schemas.openxmlformats.org/officeDocument/2006/relationships/slideLayout" Target="../slideLayouts/slideLayout11.xml"/><Relationship Id="rId17" Type="http://schemas.openxmlformats.org/officeDocument/2006/relationships/tags" Target="../tags/tag306.xml"/><Relationship Id="rId16" Type="http://schemas.openxmlformats.org/officeDocument/2006/relationships/tags" Target="../tags/tag305.xml"/><Relationship Id="rId15" Type="http://schemas.openxmlformats.org/officeDocument/2006/relationships/tags" Target="../tags/tag304.xml"/><Relationship Id="rId14" Type="http://schemas.openxmlformats.org/officeDocument/2006/relationships/tags" Target="../tags/tag303.xml"/><Relationship Id="rId13" Type="http://schemas.openxmlformats.org/officeDocument/2006/relationships/tags" Target="../tags/tag302.xml"/><Relationship Id="rId12" Type="http://schemas.openxmlformats.org/officeDocument/2006/relationships/tags" Target="../tags/tag301.xml"/><Relationship Id="rId11" Type="http://schemas.openxmlformats.org/officeDocument/2006/relationships/tags" Target="../tags/tag300.xml"/><Relationship Id="rId10" Type="http://schemas.openxmlformats.org/officeDocument/2006/relationships/tags" Target="../tags/tag299.xml"/><Relationship Id="rId1" Type="http://schemas.openxmlformats.org/officeDocument/2006/relationships/tags" Target="../tags/tag292.xml"/></Relationships>
</file>

<file path=ppt/slides/_rels/slide121.xml.rels><?xml version="1.0" encoding="UTF-8" standalone="yes"?>
<Relationships xmlns="http://schemas.openxmlformats.org/package/2006/relationships"><Relationship Id="rId6" Type="http://schemas.openxmlformats.org/officeDocument/2006/relationships/slideLayout" Target="../slideLayouts/slideLayout11.xml"/><Relationship Id="rId5" Type="http://schemas.openxmlformats.org/officeDocument/2006/relationships/tags" Target="../tags/tag309.xml"/><Relationship Id="rId4" Type="http://schemas.openxmlformats.org/officeDocument/2006/relationships/image" Target="../media/image99.jpeg"/><Relationship Id="rId3" Type="http://schemas.openxmlformats.org/officeDocument/2006/relationships/tags" Target="../tags/tag308.xml"/><Relationship Id="rId2" Type="http://schemas.openxmlformats.org/officeDocument/2006/relationships/image" Target="../media/image41.tiff"/><Relationship Id="rId1" Type="http://schemas.openxmlformats.org/officeDocument/2006/relationships/tags" Target="../tags/tag307.xml"/></Relationships>
</file>

<file path=ppt/slides/_rels/slide122.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tags" Target="../tags/tag311.xml"/><Relationship Id="rId2" Type="http://schemas.openxmlformats.org/officeDocument/2006/relationships/image" Target="../media/image157.jpeg"/><Relationship Id="rId1" Type="http://schemas.openxmlformats.org/officeDocument/2006/relationships/tags" Target="../tags/tag310.xml"/></Relationships>
</file>

<file path=ppt/slides/_rels/slide123.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167.tiff"/><Relationship Id="rId1" Type="http://schemas.openxmlformats.org/officeDocument/2006/relationships/tags" Target="../tags/tag312.xml"/></Relationships>
</file>

<file path=ppt/slides/_rels/slide124.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tags" Target="../tags/tag315.xml"/><Relationship Id="rId3" Type="http://schemas.openxmlformats.org/officeDocument/2006/relationships/image" Target="../media/image168.tiff"/><Relationship Id="rId2" Type="http://schemas.openxmlformats.org/officeDocument/2006/relationships/tags" Target="../tags/tag314.xml"/><Relationship Id="rId1" Type="http://schemas.openxmlformats.org/officeDocument/2006/relationships/tags" Target="../tags/tag313.xml"/></Relationships>
</file>

<file path=ppt/slides/_rels/slide125.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69.png"/></Relationships>
</file>

<file path=ppt/slides/_rels/slide126.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173.png"/><Relationship Id="rId3" Type="http://schemas.openxmlformats.org/officeDocument/2006/relationships/image" Target="../media/image172.png"/><Relationship Id="rId2" Type="http://schemas.openxmlformats.org/officeDocument/2006/relationships/image" Target="../media/image171.png"/><Relationship Id="rId1" Type="http://schemas.openxmlformats.org/officeDocument/2006/relationships/image" Target="../media/image170.png"/></Relationships>
</file>

<file path=ppt/slides/_rels/slide127.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157.jpeg"/><Relationship Id="rId1" Type="http://schemas.openxmlformats.org/officeDocument/2006/relationships/tags" Target="../tags/tag316.xml"/></Relationships>
</file>

<file path=ppt/slides/_rels/slide128.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tags" Target="../tags/tag318.xml"/><Relationship Id="rId2" Type="http://schemas.openxmlformats.org/officeDocument/2006/relationships/image" Target="../media/image157.jpeg"/><Relationship Id="rId1" Type="http://schemas.openxmlformats.org/officeDocument/2006/relationships/tags" Target="../tags/tag317.xml"/></Relationships>
</file>

<file path=ppt/slides/_rels/slide129.xml.rels><?xml version="1.0" encoding="UTF-8" standalone="yes"?>
<Relationships xmlns="http://schemas.openxmlformats.org/package/2006/relationships"><Relationship Id="rId8" Type="http://schemas.openxmlformats.org/officeDocument/2006/relationships/slideLayout" Target="../slideLayouts/slideLayout11.xml"/><Relationship Id="rId7" Type="http://schemas.openxmlformats.org/officeDocument/2006/relationships/tags" Target="../tags/tag324.xml"/><Relationship Id="rId6" Type="http://schemas.openxmlformats.org/officeDocument/2006/relationships/tags" Target="../tags/tag323.xml"/><Relationship Id="rId5" Type="http://schemas.openxmlformats.org/officeDocument/2006/relationships/tags" Target="../tags/tag322.xml"/><Relationship Id="rId4" Type="http://schemas.openxmlformats.org/officeDocument/2006/relationships/tags" Target="../tags/tag321.xml"/><Relationship Id="rId3" Type="http://schemas.openxmlformats.org/officeDocument/2006/relationships/tags" Target="../tags/tag320.xml"/><Relationship Id="rId2" Type="http://schemas.openxmlformats.org/officeDocument/2006/relationships/image" Target="../media/image157.jpeg"/><Relationship Id="rId1" Type="http://schemas.openxmlformats.org/officeDocument/2006/relationships/tags" Target="../tags/tag319.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67.xml"/></Relationships>
</file>

<file path=ppt/slides/_rels/slide130.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174.tiff"/><Relationship Id="rId1" Type="http://schemas.openxmlformats.org/officeDocument/2006/relationships/tags" Target="../tags/tag325.xml"/></Relationships>
</file>

<file path=ppt/slides/_rels/slide131.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tags" Target="../tags/tag327.xml"/><Relationship Id="rId2" Type="http://schemas.openxmlformats.org/officeDocument/2006/relationships/image" Target="../media/image175.jpeg"/><Relationship Id="rId1" Type="http://schemas.openxmlformats.org/officeDocument/2006/relationships/tags" Target="../tags/tag326.xml"/></Relationships>
</file>

<file path=ppt/slides/_rels/slide132.xml.rels><?xml version="1.0" encoding="UTF-8" standalone="yes"?>
<Relationships xmlns="http://schemas.openxmlformats.org/package/2006/relationships"><Relationship Id="rId7" Type="http://schemas.openxmlformats.org/officeDocument/2006/relationships/slideLayout" Target="../slideLayouts/slideLayout11.xml"/><Relationship Id="rId6" Type="http://schemas.openxmlformats.org/officeDocument/2006/relationships/image" Target="../media/image177.png"/><Relationship Id="rId5" Type="http://schemas.openxmlformats.org/officeDocument/2006/relationships/tags" Target="../tags/tag330.xml"/><Relationship Id="rId4" Type="http://schemas.openxmlformats.org/officeDocument/2006/relationships/image" Target="../media/image175.jpeg"/><Relationship Id="rId3" Type="http://schemas.openxmlformats.org/officeDocument/2006/relationships/tags" Target="../tags/tag329.xml"/><Relationship Id="rId2" Type="http://schemas.openxmlformats.org/officeDocument/2006/relationships/image" Target="../media/image176.tiff"/><Relationship Id="rId1" Type="http://schemas.openxmlformats.org/officeDocument/2006/relationships/tags" Target="../tags/tag328.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4.xml.rels><?xml version="1.0" encoding="UTF-8" standalone="yes"?>
<Relationships xmlns="http://schemas.openxmlformats.org/package/2006/relationships"><Relationship Id="rId6" Type="http://schemas.openxmlformats.org/officeDocument/2006/relationships/slideLayout" Target="../slideLayouts/slideLayout11.xml"/><Relationship Id="rId5" Type="http://schemas.openxmlformats.org/officeDocument/2006/relationships/tags" Target="../tags/tag333.xml"/><Relationship Id="rId4" Type="http://schemas.openxmlformats.org/officeDocument/2006/relationships/image" Target="../media/image175.jpeg"/><Relationship Id="rId3" Type="http://schemas.openxmlformats.org/officeDocument/2006/relationships/tags" Target="../tags/tag332.xml"/><Relationship Id="rId2" Type="http://schemas.openxmlformats.org/officeDocument/2006/relationships/image" Target="../media/image157.jpeg"/><Relationship Id="rId1" Type="http://schemas.openxmlformats.org/officeDocument/2006/relationships/tags" Target="../tags/tag331.xml"/></Relationships>
</file>

<file path=ppt/slides/_rels/slide135.xml.rels><?xml version="1.0" encoding="UTF-8" standalone="yes"?>
<Relationships xmlns="http://schemas.openxmlformats.org/package/2006/relationships"><Relationship Id="rId6" Type="http://schemas.openxmlformats.org/officeDocument/2006/relationships/slideLayout" Target="../slideLayouts/slideLayout11.xml"/><Relationship Id="rId5" Type="http://schemas.openxmlformats.org/officeDocument/2006/relationships/tags" Target="../tags/tag336.xml"/><Relationship Id="rId4" Type="http://schemas.openxmlformats.org/officeDocument/2006/relationships/image" Target="../media/image175.jpeg"/><Relationship Id="rId3" Type="http://schemas.openxmlformats.org/officeDocument/2006/relationships/tags" Target="../tags/tag335.xml"/><Relationship Id="rId2" Type="http://schemas.openxmlformats.org/officeDocument/2006/relationships/image" Target="../media/image178.png"/><Relationship Id="rId1" Type="http://schemas.openxmlformats.org/officeDocument/2006/relationships/tags" Target="../tags/tag334.xml"/></Relationships>
</file>

<file path=ppt/slides/_rels/slide136.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177.png"/><Relationship Id="rId1" Type="http://schemas.openxmlformats.org/officeDocument/2006/relationships/tags" Target="../tags/tag337.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68.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41.tiff"/><Relationship Id="rId1" Type="http://schemas.openxmlformats.org/officeDocument/2006/relationships/tags" Target="../tags/tag69.xml"/></Relationships>
</file>

<file path=ppt/slides/_rels/slide16.xml.rels><?xml version="1.0" encoding="UTF-8" standalone="yes"?>
<Relationships xmlns="http://schemas.openxmlformats.org/package/2006/relationships"><Relationship Id="rId9" Type="http://schemas.openxmlformats.org/officeDocument/2006/relationships/image" Target="../media/image45.tiff"/><Relationship Id="rId8" Type="http://schemas.openxmlformats.org/officeDocument/2006/relationships/tags" Target="../tags/tag74.xml"/><Relationship Id="rId7" Type="http://schemas.openxmlformats.org/officeDocument/2006/relationships/image" Target="../media/image44.tiff"/><Relationship Id="rId6" Type="http://schemas.openxmlformats.org/officeDocument/2006/relationships/tags" Target="../tags/tag73.xml"/><Relationship Id="rId5" Type="http://schemas.openxmlformats.org/officeDocument/2006/relationships/image" Target="../media/image43.tiff"/><Relationship Id="rId4" Type="http://schemas.openxmlformats.org/officeDocument/2006/relationships/tags" Target="../tags/tag72.xml"/><Relationship Id="rId3" Type="http://schemas.openxmlformats.org/officeDocument/2006/relationships/image" Target="../media/image42.tiff"/><Relationship Id="rId2" Type="http://schemas.openxmlformats.org/officeDocument/2006/relationships/tags" Target="../tags/tag71.xml"/><Relationship Id="rId16" Type="http://schemas.openxmlformats.org/officeDocument/2006/relationships/slideLayout" Target="../slideLayouts/slideLayout11.xml"/><Relationship Id="rId15" Type="http://schemas.openxmlformats.org/officeDocument/2006/relationships/image" Target="../media/image41.tiff"/><Relationship Id="rId14" Type="http://schemas.openxmlformats.org/officeDocument/2006/relationships/tags" Target="../tags/tag77.xml"/><Relationship Id="rId13" Type="http://schemas.openxmlformats.org/officeDocument/2006/relationships/image" Target="../media/image47.tiff"/><Relationship Id="rId12" Type="http://schemas.openxmlformats.org/officeDocument/2006/relationships/tags" Target="../tags/tag76.xml"/><Relationship Id="rId11" Type="http://schemas.openxmlformats.org/officeDocument/2006/relationships/image" Target="../media/image46.tiff"/><Relationship Id="rId10" Type="http://schemas.openxmlformats.org/officeDocument/2006/relationships/tags" Target="../tags/tag75.xml"/><Relationship Id="rId1" Type="http://schemas.openxmlformats.org/officeDocument/2006/relationships/tags" Target="../tags/tag70.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41.tiff"/><Relationship Id="rId1" Type="http://schemas.openxmlformats.org/officeDocument/2006/relationships/tags" Target="../tags/tag78.xm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49.tiff"/><Relationship Id="rId3" Type="http://schemas.openxmlformats.org/officeDocument/2006/relationships/tags" Target="../tags/tag80.xml"/><Relationship Id="rId2" Type="http://schemas.openxmlformats.org/officeDocument/2006/relationships/image" Target="../media/image48.jpeg"/><Relationship Id="rId1" Type="http://schemas.openxmlformats.org/officeDocument/2006/relationships/tags" Target="../tags/tag79.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51.tiff"/><Relationship Id="rId3" Type="http://schemas.openxmlformats.org/officeDocument/2006/relationships/tags" Target="../tags/tag82.xml"/><Relationship Id="rId2" Type="http://schemas.openxmlformats.org/officeDocument/2006/relationships/image" Target="../media/image50.tiff"/><Relationship Id="rId1" Type="http://schemas.openxmlformats.org/officeDocument/2006/relationships/tags" Target="../tags/tag8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27.png"/></Relationships>
</file>

<file path=ppt/slides/_rels/slide20.xml.rels><?xml version="1.0" encoding="UTF-8" standalone="yes"?>
<Relationships xmlns="http://schemas.openxmlformats.org/package/2006/relationships"><Relationship Id="rId9" Type="http://schemas.openxmlformats.org/officeDocument/2006/relationships/tags" Target="../tags/tag87.xml"/><Relationship Id="rId8" Type="http://schemas.openxmlformats.org/officeDocument/2006/relationships/image" Target="../media/image55.tiff"/><Relationship Id="rId7" Type="http://schemas.openxmlformats.org/officeDocument/2006/relationships/tags" Target="../tags/tag86.xml"/><Relationship Id="rId6" Type="http://schemas.openxmlformats.org/officeDocument/2006/relationships/image" Target="../media/image54.tiff"/><Relationship Id="rId5" Type="http://schemas.openxmlformats.org/officeDocument/2006/relationships/tags" Target="../tags/tag85.xml"/><Relationship Id="rId4" Type="http://schemas.openxmlformats.org/officeDocument/2006/relationships/image" Target="../media/image53.tiff"/><Relationship Id="rId3" Type="http://schemas.openxmlformats.org/officeDocument/2006/relationships/tags" Target="../tags/tag84.xml"/><Relationship Id="rId2" Type="http://schemas.openxmlformats.org/officeDocument/2006/relationships/image" Target="../media/image52.tiff"/><Relationship Id="rId11" Type="http://schemas.openxmlformats.org/officeDocument/2006/relationships/slideLayout" Target="../slideLayouts/slideLayout11.xml"/><Relationship Id="rId10" Type="http://schemas.openxmlformats.org/officeDocument/2006/relationships/image" Target="../media/image56.tiff"/><Relationship Id="rId1" Type="http://schemas.openxmlformats.org/officeDocument/2006/relationships/tags" Target="../tags/tag83.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58.tiff"/><Relationship Id="rId3" Type="http://schemas.openxmlformats.org/officeDocument/2006/relationships/tags" Target="../tags/tag89.xml"/><Relationship Id="rId2" Type="http://schemas.openxmlformats.org/officeDocument/2006/relationships/image" Target="../media/image57.tiff"/><Relationship Id="rId1" Type="http://schemas.openxmlformats.org/officeDocument/2006/relationships/tags" Target="../tags/tag88.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1.xml"/><Relationship Id="rId2" Type="http://schemas.openxmlformats.org/officeDocument/2006/relationships/image" Target="../media/image59.tiff"/><Relationship Id="rId1" Type="http://schemas.openxmlformats.org/officeDocument/2006/relationships/tags" Target="../tags/tag9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tags" Target="../tags/tag91.xml"/></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11.xml"/><Relationship Id="rId8" Type="http://schemas.openxmlformats.org/officeDocument/2006/relationships/image" Target="../media/image63.tiff"/><Relationship Id="rId7" Type="http://schemas.openxmlformats.org/officeDocument/2006/relationships/tags" Target="../tags/tag97.xml"/><Relationship Id="rId6" Type="http://schemas.openxmlformats.org/officeDocument/2006/relationships/image" Target="../media/image62.tiff"/><Relationship Id="rId5" Type="http://schemas.openxmlformats.org/officeDocument/2006/relationships/tags" Target="../tags/tag96.xml"/><Relationship Id="rId4" Type="http://schemas.openxmlformats.org/officeDocument/2006/relationships/image" Target="../media/image61.tiff"/><Relationship Id="rId3" Type="http://schemas.openxmlformats.org/officeDocument/2006/relationships/tags" Target="../tags/tag95.xml"/><Relationship Id="rId2" Type="http://schemas.openxmlformats.org/officeDocument/2006/relationships/image" Target="../media/image60.tiff"/><Relationship Id="rId1" Type="http://schemas.openxmlformats.org/officeDocument/2006/relationships/tags" Target="../tags/tag94.xml"/></Relationships>
</file>

<file path=ppt/slides/_rels/slide26.xml.rels><?xml version="1.0" encoding="UTF-8" standalone="yes"?>
<Relationships xmlns="http://schemas.openxmlformats.org/package/2006/relationships"><Relationship Id="rId9" Type="http://schemas.openxmlformats.org/officeDocument/2006/relationships/tags" Target="../tags/tag106.xml"/><Relationship Id="rId8" Type="http://schemas.openxmlformats.org/officeDocument/2006/relationships/tags" Target="../tags/tag105.xml"/><Relationship Id="rId7" Type="http://schemas.openxmlformats.org/officeDocument/2006/relationships/tags" Target="../tags/tag104.xml"/><Relationship Id="rId6" Type="http://schemas.openxmlformats.org/officeDocument/2006/relationships/tags" Target="../tags/tag103.xml"/><Relationship Id="rId5" Type="http://schemas.openxmlformats.org/officeDocument/2006/relationships/tags" Target="../tags/tag102.xml"/><Relationship Id="rId4" Type="http://schemas.openxmlformats.org/officeDocument/2006/relationships/tags" Target="../tags/tag101.xml"/><Relationship Id="rId3" Type="http://schemas.openxmlformats.org/officeDocument/2006/relationships/tags" Target="../tags/tag100.xml"/><Relationship Id="rId2" Type="http://schemas.openxmlformats.org/officeDocument/2006/relationships/tags" Target="../tags/tag99.xml"/><Relationship Id="rId11" Type="http://schemas.openxmlformats.org/officeDocument/2006/relationships/slideLayout" Target="../slideLayouts/slideLayout11.xml"/><Relationship Id="rId10" Type="http://schemas.openxmlformats.org/officeDocument/2006/relationships/tags" Target="../tags/tag107.xml"/><Relationship Id="rId1" Type="http://schemas.openxmlformats.org/officeDocument/2006/relationships/tags" Target="../tags/tag98.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109.xml"/><Relationship Id="rId1" Type="http://schemas.openxmlformats.org/officeDocument/2006/relationships/tags" Target="../tags/tag10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110.xml"/></Relationships>
</file>

<file path=ppt/slides/_rels/slide3.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6" Type="http://schemas.openxmlformats.org/officeDocument/2006/relationships/slideLayout" Target="../slideLayouts/slideLayout10.xml"/><Relationship Id="rId15" Type="http://schemas.openxmlformats.org/officeDocument/2006/relationships/tags" Target="../tags/tag44.xml"/><Relationship Id="rId14" Type="http://schemas.openxmlformats.org/officeDocument/2006/relationships/tags" Target="../tags/tag43.xml"/><Relationship Id="rId13" Type="http://schemas.openxmlformats.org/officeDocument/2006/relationships/tags" Target="../tags/tag42.xml"/><Relationship Id="rId12" Type="http://schemas.openxmlformats.org/officeDocument/2006/relationships/tags" Target="../tags/tag41.xml"/><Relationship Id="rId11" Type="http://schemas.openxmlformats.org/officeDocument/2006/relationships/tags" Target="../tags/tag40.xml"/><Relationship Id="rId10" Type="http://schemas.openxmlformats.org/officeDocument/2006/relationships/tags" Target="../tags/tag39.xml"/><Relationship Id="rId1" Type="http://schemas.openxmlformats.org/officeDocument/2006/relationships/tags" Target="../tags/tag30.xml"/></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tags" Target="../tags/tag113.xml"/><Relationship Id="rId3" Type="http://schemas.openxmlformats.org/officeDocument/2006/relationships/tags" Target="../tags/tag112.xml"/><Relationship Id="rId2" Type="http://schemas.openxmlformats.org/officeDocument/2006/relationships/image" Target="../media/image41.tiff"/><Relationship Id="rId1" Type="http://schemas.openxmlformats.org/officeDocument/2006/relationships/tags" Target="../tags/tag111.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114.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115.xml"/></Relationships>
</file>

<file path=ppt/slides/_rels/slide33.xml.rels><?xml version="1.0" encoding="UTF-8" standalone="yes"?>
<Relationships xmlns="http://schemas.openxmlformats.org/package/2006/relationships"><Relationship Id="rId7" Type="http://schemas.openxmlformats.org/officeDocument/2006/relationships/slideLayout" Target="../slideLayouts/slideLayout11.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 Id="rId3" Type="http://schemas.openxmlformats.org/officeDocument/2006/relationships/image" Target="../media/image64.png"/><Relationship Id="rId2" Type="http://schemas.openxmlformats.org/officeDocument/2006/relationships/tags" Target="../tags/tag117.xml"/><Relationship Id="rId1" Type="http://schemas.openxmlformats.org/officeDocument/2006/relationships/tags" Target="../tags/tag11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69.tiff"/><Relationship Id="rId3" Type="http://schemas.openxmlformats.org/officeDocument/2006/relationships/tags" Target="../tags/tag119.xml"/><Relationship Id="rId2" Type="http://schemas.openxmlformats.org/officeDocument/2006/relationships/image" Target="../media/image68.tiff"/><Relationship Id="rId1" Type="http://schemas.openxmlformats.org/officeDocument/2006/relationships/tags" Target="../tags/tag11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120.xml"/></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71.tiff"/><Relationship Id="rId3" Type="http://schemas.openxmlformats.org/officeDocument/2006/relationships/tags" Target="../tags/tag122.xml"/><Relationship Id="rId2" Type="http://schemas.openxmlformats.org/officeDocument/2006/relationships/image" Target="../media/image70.jpeg"/><Relationship Id="rId1" Type="http://schemas.openxmlformats.org/officeDocument/2006/relationships/tags" Target="../tags/tag12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s>
</file>

<file path=ppt/slides/_rels/slide40.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73.jpeg"/><Relationship Id="rId3" Type="http://schemas.openxmlformats.org/officeDocument/2006/relationships/tags" Target="../tags/tag124.xml"/><Relationship Id="rId2" Type="http://schemas.openxmlformats.org/officeDocument/2006/relationships/image" Target="../media/image72.jpeg"/><Relationship Id="rId1" Type="http://schemas.openxmlformats.org/officeDocument/2006/relationships/tags" Target="../tags/tag123.xml"/></Relationships>
</file>

<file path=ppt/slides/_rels/slide41.xml.rels><?xml version="1.0" encoding="UTF-8" standalone="yes"?>
<Relationships xmlns="http://schemas.openxmlformats.org/package/2006/relationships"><Relationship Id="rId9" Type="http://schemas.openxmlformats.org/officeDocument/2006/relationships/slideLayout" Target="../slideLayouts/slideLayout11.xml"/><Relationship Id="rId8" Type="http://schemas.openxmlformats.org/officeDocument/2006/relationships/image" Target="../media/image77.tiff"/><Relationship Id="rId7" Type="http://schemas.openxmlformats.org/officeDocument/2006/relationships/tags" Target="../tags/tag128.xml"/><Relationship Id="rId6" Type="http://schemas.openxmlformats.org/officeDocument/2006/relationships/image" Target="../media/image76.tiff"/><Relationship Id="rId5" Type="http://schemas.openxmlformats.org/officeDocument/2006/relationships/tags" Target="../tags/tag127.xml"/><Relationship Id="rId4" Type="http://schemas.openxmlformats.org/officeDocument/2006/relationships/image" Target="../media/image75.tiff"/><Relationship Id="rId3" Type="http://schemas.openxmlformats.org/officeDocument/2006/relationships/tags" Target="../tags/tag126.xml"/><Relationship Id="rId2" Type="http://schemas.openxmlformats.org/officeDocument/2006/relationships/image" Target="../media/image74.tiff"/><Relationship Id="rId1" Type="http://schemas.openxmlformats.org/officeDocument/2006/relationships/tags" Target="../tags/tag125.xml"/></Relationships>
</file>

<file path=ppt/slides/_rels/slide42.xml.rels><?xml version="1.0" encoding="UTF-8" standalone="yes"?>
<Relationships xmlns="http://schemas.openxmlformats.org/package/2006/relationships"><Relationship Id="rId7" Type="http://schemas.openxmlformats.org/officeDocument/2006/relationships/slideLayout" Target="../slideLayouts/slideLayout11.xml"/><Relationship Id="rId6" Type="http://schemas.openxmlformats.org/officeDocument/2006/relationships/image" Target="../media/image80.jpeg"/><Relationship Id="rId5" Type="http://schemas.openxmlformats.org/officeDocument/2006/relationships/tags" Target="../tags/tag131.xml"/><Relationship Id="rId4" Type="http://schemas.openxmlformats.org/officeDocument/2006/relationships/image" Target="../media/image79.jpeg"/><Relationship Id="rId3" Type="http://schemas.openxmlformats.org/officeDocument/2006/relationships/tags" Target="../tags/tag130.xml"/><Relationship Id="rId2" Type="http://schemas.openxmlformats.org/officeDocument/2006/relationships/image" Target="../media/image78.tiff"/><Relationship Id="rId1" Type="http://schemas.openxmlformats.org/officeDocument/2006/relationships/tags" Target="../tags/tag129.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81.jpeg"/><Relationship Id="rId1" Type="http://schemas.openxmlformats.org/officeDocument/2006/relationships/tags" Target="../tags/tag132.xml"/></Relationships>
</file>

<file path=ppt/slides/_rels/slide44.xml.rels><?xml version="1.0" encoding="UTF-8" standalone="yes"?>
<Relationships xmlns="http://schemas.openxmlformats.org/package/2006/relationships"><Relationship Id="rId5" Type="http://schemas.openxmlformats.org/officeDocument/2006/relationships/slideLayout" Target="../slideLayouts/slideLayout10.xml"/><Relationship Id="rId4" Type="http://schemas.openxmlformats.org/officeDocument/2006/relationships/tags" Target="../tags/tag136.xml"/><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tags" Target="../tags/tag133.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137.xml"/></Relationships>
</file>

<file path=ppt/slides/_rels/slide46.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84.png"/><Relationship Id="rId3" Type="http://schemas.openxmlformats.org/officeDocument/2006/relationships/image" Target="../media/image83.png"/><Relationship Id="rId2" Type="http://schemas.openxmlformats.org/officeDocument/2006/relationships/image" Target="../media/image82.jpeg"/><Relationship Id="rId1" Type="http://schemas.openxmlformats.org/officeDocument/2006/relationships/tags" Target="../tags/tag138.xml"/></Relationships>
</file>

<file path=ppt/slides/_rels/slide47.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86.jpeg"/><Relationship Id="rId3" Type="http://schemas.openxmlformats.org/officeDocument/2006/relationships/tags" Target="../tags/tag140.xml"/><Relationship Id="rId2" Type="http://schemas.openxmlformats.org/officeDocument/2006/relationships/tags" Target="../tags/tag139.xml"/><Relationship Id="rId1" Type="http://schemas.openxmlformats.org/officeDocument/2006/relationships/image" Target="../media/image85.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141.xml"/></Relationships>
</file>

<file path=ppt/slides/_rels/slide49.xml.rels><?xml version="1.0" encoding="UTF-8" standalone="yes"?>
<Relationships xmlns="http://schemas.openxmlformats.org/package/2006/relationships"><Relationship Id="rId9" Type="http://schemas.openxmlformats.org/officeDocument/2006/relationships/tags" Target="../tags/tag149.xml"/><Relationship Id="rId8" Type="http://schemas.openxmlformats.org/officeDocument/2006/relationships/tags" Target="../tags/tag148.xml"/><Relationship Id="rId7" Type="http://schemas.openxmlformats.org/officeDocument/2006/relationships/tags" Target="../tags/tag147.xml"/><Relationship Id="rId6" Type="http://schemas.openxmlformats.org/officeDocument/2006/relationships/tags" Target="../tags/tag146.xml"/><Relationship Id="rId5" Type="http://schemas.openxmlformats.org/officeDocument/2006/relationships/tags" Target="../tags/tag145.xml"/><Relationship Id="rId4" Type="http://schemas.openxmlformats.org/officeDocument/2006/relationships/tags" Target="../tags/tag144.xml"/><Relationship Id="rId3" Type="http://schemas.openxmlformats.org/officeDocument/2006/relationships/tags" Target="../tags/tag143.xml"/><Relationship Id="rId2" Type="http://schemas.openxmlformats.org/officeDocument/2006/relationships/image" Target="../media/image87.tiff"/><Relationship Id="rId14" Type="http://schemas.openxmlformats.org/officeDocument/2006/relationships/slideLayout" Target="../slideLayouts/slideLayout11.xml"/><Relationship Id="rId13" Type="http://schemas.openxmlformats.org/officeDocument/2006/relationships/tags" Target="../tags/tag153.xml"/><Relationship Id="rId12" Type="http://schemas.openxmlformats.org/officeDocument/2006/relationships/tags" Target="../tags/tag152.xml"/><Relationship Id="rId11" Type="http://schemas.openxmlformats.org/officeDocument/2006/relationships/tags" Target="../tags/tag151.xml"/><Relationship Id="rId10" Type="http://schemas.openxmlformats.org/officeDocument/2006/relationships/tags" Target="../tags/tag150.xml"/><Relationship Id="rId1" Type="http://schemas.openxmlformats.org/officeDocument/2006/relationships/tags" Target="../tags/tag14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28.png"/><Relationship Id="rId1" Type="http://schemas.openxmlformats.org/officeDocument/2006/relationships/tags" Target="../tags/tag48.xml"/></Relationships>
</file>

<file path=ppt/slides/_rels/slide50.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tags" Target="../tags/tag155.xml"/><Relationship Id="rId2" Type="http://schemas.openxmlformats.org/officeDocument/2006/relationships/image" Target="../media/image88.jpeg"/><Relationship Id="rId1" Type="http://schemas.openxmlformats.org/officeDocument/2006/relationships/tags" Target="../tags/tag154.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89.tiff"/><Relationship Id="rId1" Type="http://schemas.openxmlformats.org/officeDocument/2006/relationships/tags" Target="../tags/tag15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4.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tags" Target="../tags/tag159.xml"/><Relationship Id="rId2" Type="http://schemas.openxmlformats.org/officeDocument/2006/relationships/tags" Target="../tags/tag158.xml"/><Relationship Id="rId1" Type="http://schemas.openxmlformats.org/officeDocument/2006/relationships/tags" Target="../tags/tag157.xml"/></Relationships>
</file>

<file path=ppt/slides/_rels/slide55.xml.rels><?xml version="1.0" encoding="UTF-8" standalone="yes"?>
<Relationships xmlns="http://schemas.openxmlformats.org/package/2006/relationships"><Relationship Id="rId8" Type="http://schemas.openxmlformats.org/officeDocument/2006/relationships/slideLayout" Target="../slideLayouts/slideLayout11.xml"/><Relationship Id="rId7" Type="http://schemas.openxmlformats.org/officeDocument/2006/relationships/image" Target="../media/image95.png"/><Relationship Id="rId6" Type="http://schemas.openxmlformats.org/officeDocument/2006/relationships/image" Target="../media/image94.png"/><Relationship Id="rId5" Type="http://schemas.openxmlformats.org/officeDocument/2006/relationships/image" Target="../media/image93.png"/><Relationship Id="rId4" Type="http://schemas.openxmlformats.org/officeDocument/2006/relationships/image" Target="../media/image92.png"/><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tags" Target="../tags/tag160.xml"/></Relationships>
</file>

<file path=ppt/slides/_rels/slide56.xml.rels><?xml version="1.0" encoding="UTF-8" standalone="yes"?>
<Relationships xmlns="http://schemas.openxmlformats.org/package/2006/relationships"><Relationship Id="rId9" Type="http://schemas.openxmlformats.org/officeDocument/2006/relationships/tags" Target="../tags/tag169.xml"/><Relationship Id="rId8" Type="http://schemas.openxmlformats.org/officeDocument/2006/relationships/tags" Target="../tags/tag168.xml"/><Relationship Id="rId7" Type="http://schemas.openxmlformats.org/officeDocument/2006/relationships/tags" Target="../tags/tag167.xml"/><Relationship Id="rId6" Type="http://schemas.openxmlformats.org/officeDocument/2006/relationships/tags" Target="../tags/tag166.xml"/><Relationship Id="rId5" Type="http://schemas.openxmlformats.org/officeDocument/2006/relationships/tags" Target="../tags/tag165.xml"/><Relationship Id="rId4" Type="http://schemas.openxmlformats.org/officeDocument/2006/relationships/tags" Target="../tags/tag164.xml"/><Relationship Id="rId3" Type="http://schemas.openxmlformats.org/officeDocument/2006/relationships/tags" Target="../tags/tag163.xml"/><Relationship Id="rId2" Type="http://schemas.openxmlformats.org/officeDocument/2006/relationships/tags" Target="../tags/tag162.xml"/><Relationship Id="rId15" Type="http://schemas.openxmlformats.org/officeDocument/2006/relationships/slideLayout" Target="../slideLayouts/slideLayout11.xml"/><Relationship Id="rId14" Type="http://schemas.openxmlformats.org/officeDocument/2006/relationships/image" Target="../media/image96.tiff"/><Relationship Id="rId13" Type="http://schemas.openxmlformats.org/officeDocument/2006/relationships/tags" Target="../tags/tag173.xml"/><Relationship Id="rId12" Type="http://schemas.openxmlformats.org/officeDocument/2006/relationships/tags" Target="../tags/tag172.xml"/><Relationship Id="rId11" Type="http://schemas.openxmlformats.org/officeDocument/2006/relationships/tags" Target="../tags/tag171.xml"/><Relationship Id="rId10" Type="http://schemas.openxmlformats.org/officeDocument/2006/relationships/tags" Target="../tags/tag170.xml"/><Relationship Id="rId1" Type="http://schemas.openxmlformats.org/officeDocument/2006/relationships/tags" Target="../tags/tag161.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97.tiff"/><Relationship Id="rId1" Type="http://schemas.openxmlformats.org/officeDocument/2006/relationships/tags" Target="../tags/tag174.xml"/></Relationships>
</file>

<file path=ppt/slides/_rels/slide58.xml.rels><?xml version="1.0" encoding="UTF-8" standalone="yes"?>
<Relationships xmlns="http://schemas.openxmlformats.org/package/2006/relationships"><Relationship Id="rId7" Type="http://schemas.openxmlformats.org/officeDocument/2006/relationships/slideLayout" Target="../slideLayouts/slideLayout11.xml"/><Relationship Id="rId6" Type="http://schemas.openxmlformats.org/officeDocument/2006/relationships/image" Target="../media/image100.png"/><Relationship Id="rId5" Type="http://schemas.openxmlformats.org/officeDocument/2006/relationships/image" Target="../media/image84.png"/><Relationship Id="rId4" Type="http://schemas.openxmlformats.org/officeDocument/2006/relationships/image" Target="../media/image99.jpeg"/><Relationship Id="rId3" Type="http://schemas.openxmlformats.org/officeDocument/2006/relationships/tags" Target="../tags/tag176.xml"/><Relationship Id="rId2" Type="http://schemas.openxmlformats.org/officeDocument/2006/relationships/image" Target="../media/image98.jpeg"/><Relationship Id="rId1" Type="http://schemas.openxmlformats.org/officeDocument/2006/relationships/tags" Target="../tags/tag175.xml"/></Relationships>
</file>

<file path=ppt/slides/_rels/slide59.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tags" Target="../tags/tag177.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29.tiff"/><Relationship Id="rId1" Type="http://schemas.openxmlformats.org/officeDocument/2006/relationships/tags" Target="../tags/tag49.xml"/></Relationships>
</file>

<file path=ppt/slides/_rels/slide60.xml.rels><?xml version="1.0" encoding="UTF-8" standalone="yes"?>
<Relationships xmlns="http://schemas.openxmlformats.org/package/2006/relationships"><Relationship Id="rId9" Type="http://schemas.openxmlformats.org/officeDocument/2006/relationships/tags" Target="../tags/tag186.xml"/><Relationship Id="rId8" Type="http://schemas.openxmlformats.org/officeDocument/2006/relationships/tags" Target="../tags/tag185.xml"/><Relationship Id="rId7" Type="http://schemas.openxmlformats.org/officeDocument/2006/relationships/tags" Target="../tags/tag184.xml"/><Relationship Id="rId6" Type="http://schemas.openxmlformats.org/officeDocument/2006/relationships/tags" Target="../tags/tag183.xml"/><Relationship Id="rId5" Type="http://schemas.openxmlformats.org/officeDocument/2006/relationships/tags" Target="../tags/tag182.xml"/><Relationship Id="rId4" Type="http://schemas.openxmlformats.org/officeDocument/2006/relationships/tags" Target="../tags/tag181.xml"/><Relationship Id="rId3" Type="http://schemas.openxmlformats.org/officeDocument/2006/relationships/tags" Target="../tags/tag180.xml"/><Relationship Id="rId2" Type="http://schemas.openxmlformats.org/officeDocument/2006/relationships/tags" Target="../tags/tag179.xml"/><Relationship Id="rId14" Type="http://schemas.openxmlformats.org/officeDocument/2006/relationships/slideLayout" Target="../slideLayouts/slideLayout11.xml"/><Relationship Id="rId13" Type="http://schemas.openxmlformats.org/officeDocument/2006/relationships/image" Target="../media/image103.tiff"/><Relationship Id="rId12" Type="http://schemas.openxmlformats.org/officeDocument/2006/relationships/tags" Target="../tags/tag189.xml"/><Relationship Id="rId11" Type="http://schemas.openxmlformats.org/officeDocument/2006/relationships/tags" Target="../tags/tag188.xml"/><Relationship Id="rId10" Type="http://schemas.openxmlformats.org/officeDocument/2006/relationships/tags" Target="../tags/tag187.xml"/><Relationship Id="rId1" Type="http://schemas.openxmlformats.org/officeDocument/2006/relationships/tags" Target="../tags/tag178.xml"/></Relationships>
</file>

<file path=ppt/slides/_rels/slide61.xml.rels><?xml version="1.0" encoding="UTF-8" standalone="yes"?>
<Relationships xmlns="http://schemas.openxmlformats.org/package/2006/relationships"><Relationship Id="rId9" Type="http://schemas.openxmlformats.org/officeDocument/2006/relationships/tags" Target="../tags/tag194.xml"/><Relationship Id="rId8" Type="http://schemas.openxmlformats.org/officeDocument/2006/relationships/image" Target="../media/image107.jpeg"/><Relationship Id="rId7" Type="http://schemas.openxmlformats.org/officeDocument/2006/relationships/tags" Target="../tags/tag193.xml"/><Relationship Id="rId6" Type="http://schemas.openxmlformats.org/officeDocument/2006/relationships/image" Target="../media/image106.jpeg"/><Relationship Id="rId5" Type="http://schemas.openxmlformats.org/officeDocument/2006/relationships/tags" Target="../tags/tag192.xml"/><Relationship Id="rId4" Type="http://schemas.openxmlformats.org/officeDocument/2006/relationships/image" Target="../media/image105.jpeg"/><Relationship Id="rId3" Type="http://schemas.openxmlformats.org/officeDocument/2006/relationships/tags" Target="../tags/tag191.xml"/><Relationship Id="rId2" Type="http://schemas.openxmlformats.org/officeDocument/2006/relationships/image" Target="../media/image104.jpeg"/><Relationship Id="rId16" Type="http://schemas.openxmlformats.org/officeDocument/2006/relationships/slideLayout" Target="../slideLayouts/slideLayout11.xml"/><Relationship Id="rId15" Type="http://schemas.openxmlformats.org/officeDocument/2006/relationships/image" Target="../media/image98.jpeg"/><Relationship Id="rId14" Type="http://schemas.openxmlformats.org/officeDocument/2006/relationships/tags" Target="../tags/tag196.xml"/><Relationship Id="rId13" Type="http://schemas.openxmlformats.org/officeDocument/2006/relationships/image" Target="../media/image77.tiff"/><Relationship Id="rId12" Type="http://schemas.openxmlformats.org/officeDocument/2006/relationships/tags" Target="../tags/tag195.xml"/><Relationship Id="rId11" Type="http://schemas.openxmlformats.org/officeDocument/2006/relationships/image" Target="../media/image109.png"/><Relationship Id="rId10" Type="http://schemas.openxmlformats.org/officeDocument/2006/relationships/image" Target="../media/image108.jpeg"/><Relationship Id="rId1" Type="http://schemas.openxmlformats.org/officeDocument/2006/relationships/tags" Target="../tags/tag190.xml"/></Relationships>
</file>

<file path=ppt/slides/_rels/slide62.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110.tiff"/><Relationship Id="rId3" Type="http://schemas.openxmlformats.org/officeDocument/2006/relationships/tags" Target="../tags/tag198.xml"/><Relationship Id="rId2" Type="http://schemas.openxmlformats.org/officeDocument/2006/relationships/image" Target="../media/image41.tiff"/><Relationship Id="rId1" Type="http://schemas.openxmlformats.org/officeDocument/2006/relationships/tags" Target="../tags/tag197.xml"/></Relationships>
</file>

<file path=ppt/slides/_rels/slide63.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112.jpeg"/><Relationship Id="rId3" Type="http://schemas.openxmlformats.org/officeDocument/2006/relationships/tags" Target="../tags/tag200.xml"/><Relationship Id="rId2" Type="http://schemas.openxmlformats.org/officeDocument/2006/relationships/image" Target="../media/image111.jpeg"/><Relationship Id="rId1" Type="http://schemas.openxmlformats.org/officeDocument/2006/relationships/tags" Target="../tags/tag199.xml"/></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113.tiff"/><Relationship Id="rId1" Type="http://schemas.openxmlformats.org/officeDocument/2006/relationships/tags" Target="../tags/tag20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6.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115.tiff"/><Relationship Id="rId3" Type="http://schemas.openxmlformats.org/officeDocument/2006/relationships/tags" Target="../tags/tag203.xml"/><Relationship Id="rId2" Type="http://schemas.openxmlformats.org/officeDocument/2006/relationships/image" Target="../media/image114.tiff"/><Relationship Id="rId1" Type="http://schemas.openxmlformats.org/officeDocument/2006/relationships/tags" Target="../tags/tag20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9.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tags" Target="../tags/tag206.xml"/><Relationship Id="rId2" Type="http://schemas.openxmlformats.org/officeDocument/2006/relationships/tags" Target="../tags/tag205.xml"/><Relationship Id="rId1" Type="http://schemas.openxmlformats.org/officeDocument/2006/relationships/tags" Target="../tags/tag204.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30.tiff"/><Relationship Id="rId1" Type="http://schemas.openxmlformats.org/officeDocument/2006/relationships/tags" Target="../tags/tag50.xml"/></Relationships>
</file>

<file path=ppt/slides/_rels/slide70.xml.rels><?xml version="1.0" encoding="UTF-8" standalone="yes"?>
<Relationships xmlns="http://schemas.openxmlformats.org/package/2006/relationships"><Relationship Id="rId9" Type="http://schemas.openxmlformats.org/officeDocument/2006/relationships/image" Target="../media/image120.tiff"/><Relationship Id="rId8" Type="http://schemas.openxmlformats.org/officeDocument/2006/relationships/tags" Target="../tags/tag210.xml"/><Relationship Id="rId7" Type="http://schemas.openxmlformats.org/officeDocument/2006/relationships/image" Target="../media/image119.tiff"/><Relationship Id="rId6" Type="http://schemas.openxmlformats.org/officeDocument/2006/relationships/tags" Target="../tags/tag209.xml"/><Relationship Id="rId5" Type="http://schemas.openxmlformats.org/officeDocument/2006/relationships/image" Target="../media/image118.tiff"/><Relationship Id="rId4" Type="http://schemas.openxmlformats.org/officeDocument/2006/relationships/tags" Target="../tags/tag208.xml"/><Relationship Id="rId3" Type="http://schemas.openxmlformats.org/officeDocument/2006/relationships/image" Target="../media/image117.png"/><Relationship Id="rId2" Type="http://schemas.openxmlformats.org/officeDocument/2006/relationships/image" Target="../media/image116.png"/><Relationship Id="rId14" Type="http://schemas.openxmlformats.org/officeDocument/2006/relationships/slideLayout" Target="../slideLayouts/slideLayout11.xml"/><Relationship Id="rId13" Type="http://schemas.openxmlformats.org/officeDocument/2006/relationships/image" Target="../media/image122.tiff"/><Relationship Id="rId12" Type="http://schemas.openxmlformats.org/officeDocument/2006/relationships/tags" Target="../tags/tag212.xml"/><Relationship Id="rId11" Type="http://schemas.openxmlformats.org/officeDocument/2006/relationships/image" Target="../media/image121.tiff"/><Relationship Id="rId10" Type="http://schemas.openxmlformats.org/officeDocument/2006/relationships/tags" Target="../tags/tag211.xml"/><Relationship Id="rId1" Type="http://schemas.openxmlformats.org/officeDocument/2006/relationships/tags" Target="../tags/tag207.xml"/></Relationships>
</file>

<file path=ppt/slides/_rels/slide71.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124.tiff"/><Relationship Id="rId3" Type="http://schemas.openxmlformats.org/officeDocument/2006/relationships/tags" Target="../tags/tag214.xml"/><Relationship Id="rId2" Type="http://schemas.openxmlformats.org/officeDocument/2006/relationships/image" Target="../media/image123.tiff"/><Relationship Id="rId1" Type="http://schemas.openxmlformats.org/officeDocument/2006/relationships/tags" Target="../tags/tag213.xml"/></Relationships>
</file>

<file path=ppt/slides/_rels/slide72.xml.rels><?xml version="1.0" encoding="UTF-8" standalone="yes"?>
<Relationships xmlns="http://schemas.openxmlformats.org/package/2006/relationships"><Relationship Id="rId6" Type="http://schemas.openxmlformats.org/officeDocument/2006/relationships/slideLayout" Target="../slideLayouts/slideLayout11.xml"/><Relationship Id="rId5" Type="http://schemas.openxmlformats.org/officeDocument/2006/relationships/image" Target="../media/image124.tiff"/><Relationship Id="rId4" Type="http://schemas.openxmlformats.org/officeDocument/2006/relationships/tags" Target="../tags/tag217.xml"/><Relationship Id="rId3" Type="http://schemas.openxmlformats.org/officeDocument/2006/relationships/tags" Target="../tags/tag216.xml"/><Relationship Id="rId2" Type="http://schemas.openxmlformats.org/officeDocument/2006/relationships/image" Target="../media/image123.tiff"/><Relationship Id="rId1" Type="http://schemas.openxmlformats.org/officeDocument/2006/relationships/tags" Target="../tags/tag215.xml"/></Relationships>
</file>

<file path=ppt/slides/_rels/slide73.xml.rels><?xml version="1.0" encoding="UTF-8" standalone="yes"?>
<Relationships xmlns="http://schemas.openxmlformats.org/package/2006/relationships"><Relationship Id="rId9" Type="http://schemas.openxmlformats.org/officeDocument/2006/relationships/tags" Target="../tags/tag226.xml"/><Relationship Id="rId8" Type="http://schemas.openxmlformats.org/officeDocument/2006/relationships/tags" Target="../tags/tag225.xml"/><Relationship Id="rId7" Type="http://schemas.openxmlformats.org/officeDocument/2006/relationships/tags" Target="../tags/tag224.xml"/><Relationship Id="rId6" Type="http://schemas.openxmlformats.org/officeDocument/2006/relationships/tags" Target="../tags/tag223.xml"/><Relationship Id="rId5" Type="http://schemas.openxmlformats.org/officeDocument/2006/relationships/tags" Target="../tags/tag222.xml"/><Relationship Id="rId4" Type="http://schemas.openxmlformats.org/officeDocument/2006/relationships/tags" Target="../tags/tag221.xml"/><Relationship Id="rId3" Type="http://schemas.openxmlformats.org/officeDocument/2006/relationships/tags" Target="../tags/tag220.xml"/><Relationship Id="rId2" Type="http://schemas.openxmlformats.org/officeDocument/2006/relationships/tags" Target="../tags/tag219.xml"/><Relationship Id="rId10" Type="http://schemas.openxmlformats.org/officeDocument/2006/relationships/slideLayout" Target="../slideLayouts/slideLayout11.xml"/><Relationship Id="rId1" Type="http://schemas.openxmlformats.org/officeDocument/2006/relationships/tags" Target="../tags/tag218.xml"/></Relationships>
</file>

<file path=ppt/slides/_rels/slide74.xml.rels><?xml version="1.0" encoding="UTF-8" standalone="yes"?>
<Relationships xmlns="http://schemas.openxmlformats.org/package/2006/relationships"><Relationship Id="rId6" Type="http://schemas.openxmlformats.org/officeDocument/2006/relationships/slideLayout" Target="../slideLayouts/slideLayout11.xml"/><Relationship Id="rId5" Type="http://schemas.openxmlformats.org/officeDocument/2006/relationships/image" Target="../media/image128.png"/><Relationship Id="rId4" Type="http://schemas.openxmlformats.org/officeDocument/2006/relationships/image" Target="../media/image127.png"/><Relationship Id="rId3" Type="http://schemas.openxmlformats.org/officeDocument/2006/relationships/image" Target="../media/image126.png"/><Relationship Id="rId2" Type="http://schemas.openxmlformats.org/officeDocument/2006/relationships/image" Target="../media/image125.png"/><Relationship Id="rId1" Type="http://schemas.openxmlformats.org/officeDocument/2006/relationships/tags" Target="../tags/tag227.xml"/></Relationships>
</file>

<file path=ppt/slides/_rels/slide75.xml.rels><?xml version="1.0" encoding="UTF-8" standalone="yes"?>
<Relationships xmlns="http://schemas.openxmlformats.org/package/2006/relationships"><Relationship Id="rId9" Type="http://schemas.openxmlformats.org/officeDocument/2006/relationships/tags" Target="../tags/tag236.xml"/><Relationship Id="rId8" Type="http://schemas.openxmlformats.org/officeDocument/2006/relationships/tags" Target="../tags/tag235.xml"/><Relationship Id="rId7" Type="http://schemas.openxmlformats.org/officeDocument/2006/relationships/tags" Target="../tags/tag234.xml"/><Relationship Id="rId6" Type="http://schemas.openxmlformats.org/officeDocument/2006/relationships/tags" Target="../tags/tag233.xml"/><Relationship Id="rId5" Type="http://schemas.openxmlformats.org/officeDocument/2006/relationships/tags" Target="../tags/tag232.xml"/><Relationship Id="rId4" Type="http://schemas.openxmlformats.org/officeDocument/2006/relationships/tags" Target="../tags/tag231.xml"/><Relationship Id="rId3" Type="http://schemas.openxmlformats.org/officeDocument/2006/relationships/tags" Target="../tags/tag230.xml"/><Relationship Id="rId2" Type="http://schemas.openxmlformats.org/officeDocument/2006/relationships/tags" Target="../tags/tag229.xml"/><Relationship Id="rId16" Type="http://schemas.openxmlformats.org/officeDocument/2006/relationships/slideLayout" Target="../slideLayouts/slideLayout11.xml"/><Relationship Id="rId15" Type="http://schemas.openxmlformats.org/officeDocument/2006/relationships/image" Target="../media/image129.tiff"/><Relationship Id="rId14" Type="http://schemas.openxmlformats.org/officeDocument/2006/relationships/tags" Target="../tags/tag241.xml"/><Relationship Id="rId13" Type="http://schemas.openxmlformats.org/officeDocument/2006/relationships/tags" Target="../tags/tag240.xml"/><Relationship Id="rId12" Type="http://schemas.openxmlformats.org/officeDocument/2006/relationships/tags" Target="../tags/tag239.xml"/><Relationship Id="rId11" Type="http://schemas.openxmlformats.org/officeDocument/2006/relationships/tags" Target="../tags/tag238.xml"/><Relationship Id="rId10" Type="http://schemas.openxmlformats.org/officeDocument/2006/relationships/tags" Target="../tags/tag237.xml"/><Relationship Id="rId1" Type="http://schemas.openxmlformats.org/officeDocument/2006/relationships/tags" Target="../tags/tag228.xml"/></Relationships>
</file>

<file path=ppt/slides/_rels/slide76.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131.tiff"/><Relationship Id="rId3" Type="http://schemas.openxmlformats.org/officeDocument/2006/relationships/tags" Target="../tags/tag243.xml"/><Relationship Id="rId2" Type="http://schemas.openxmlformats.org/officeDocument/2006/relationships/image" Target="../media/image130.tiff"/><Relationship Id="rId1" Type="http://schemas.openxmlformats.org/officeDocument/2006/relationships/tags" Target="../tags/tag242.xml"/></Relationships>
</file>

<file path=ppt/slides/_rels/slide77.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245.xml"/><Relationship Id="rId1" Type="http://schemas.openxmlformats.org/officeDocument/2006/relationships/tags" Target="../tags/tag244.xml"/></Relationships>
</file>

<file path=ppt/slides/_rels/slide78.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41.tiff"/><Relationship Id="rId1" Type="http://schemas.openxmlformats.org/officeDocument/2006/relationships/tags" Target="../tags/tag246.xml"/></Relationships>
</file>

<file path=ppt/slides/_rels/slide79.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41.tiff"/><Relationship Id="rId1" Type="http://schemas.openxmlformats.org/officeDocument/2006/relationships/tags" Target="../tags/tag24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0.xml.rels><?xml version="1.0" encoding="UTF-8" standalone="yes"?>
<Relationships xmlns="http://schemas.openxmlformats.org/package/2006/relationships"><Relationship Id="rId8" Type="http://schemas.openxmlformats.org/officeDocument/2006/relationships/slideLayout" Target="../slideLayouts/slideLayout11.xml"/><Relationship Id="rId7" Type="http://schemas.openxmlformats.org/officeDocument/2006/relationships/image" Target="../media/image135.png"/><Relationship Id="rId6" Type="http://schemas.openxmlformats.org/officeDocument/2006/relationships/image" Target="../media/image134.png"/><Relationship Id="rId5" Type="http://schemas.openxmlformats.org/officeDocument/2006/relationships/image" Target="../media/image133.png"/><Relationship Id="rId4" Type="http://schemas.openxmlformats.org/officeDocument/2006/relationships/image" Target="../media/image132.png"/><Relationship Id="rId3" Type="http://schemas.openxmlformats.org/officeDocument/2006/relationships/tags" Target="../tags/tag249.xml"/><Relationship Id="rId2" Type="http://schemas.openxmlformats.org/officeDocument/2006/relationships/image" Target="../media/image41.tiff"/><Relationship Id="rId1" Type="http://schemas.openxmlformats.org/officeDocument/2006/relationships/tags" Target="../tags/tag248.xml"/></Relationships>
</file>

<file path=ppt/slides/_rels/slide81.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41.tiff"/><Relationship Id="rId1" Type="http://schemas.openxmlformats.org/officeDocument/2006/relationships/tags" Target="../tags/tag250.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3.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136.tiff"/><Relationship Id="rId1" Type="http://schemas.openxmlformats.org/officeDocument/2006/relationships/tags" Target="../tags/tag251.xml"/></Relationships>
</file>

<file path=ppt/slides/_rels/slide84.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image" Target="../media/image138.png"/><Relationship Id="rId2" Type="http://schemas.openxmlformats.org/officeDocument/2006/relationships/image" Target="../media/image137.jpeg"/><Relationship Id="rId1" Type="http://schemas.openxmlformats.org/officeDocument/2006/relationships/tags" Target="../tags/tag252.xml"/></Relationships>
</file>

<file path=ppt/slides/_rels/slide85.xml.rels><?xml version="1.0" encoding="UTF-8" standalone="yes"?>
<Relationships xmlns="http://schemas.openxmlformats.org/package/2006/relationships"><Relationship Id="rId7" Type="http://schemas.openxmlformats.org/officeDocument/2006/relationships/slideLayout" Target="../slideLayouts/slideLayout11.xml"/><Relationship Id="rId6" Type="http://schemas.openxmlformats.org/officeDocument/2006/relationships/image" Target="../media/image140.tiff"/><Relationship Id="rId5" Type="http://schemas.openxmlformats.org/officeDocument/2006/relationships/tags" Target="../tags/tag255.xml"/><Relationship Id="rId4" Type="http://schemas.openxmlformats.org/officeDocument/2006/relationships/image" Target="../media/image139.jpeg"/><Relationship Id="rId3" Type="http://schemas.openxmlformats.org/officeDocument/2006/relationships/tags" Target="../tags/tag254.xml"/><Relationship Id="rId2" Type="http://schemas.openxmlformats.org/officeDocument/2006/relationships/image" Target="../media/image137.jpeg"/><Relationship Id="rId1" Type="http://schemas.openxmlformats.org/officeDocument/2006/relationships/tags" Target="../tags/tag253.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7.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tags" Target="../tags/tag257.xml"/><Relationship Id="rId2" Type="http://schemas.openxmlformats.org/officeDocument/2006/relationships/image" Target="../media/image139.jpeg"/><Relationship Id="rId1" Type="http://schemas.openxmlformats.org/officeDocument/2006/relationships/tags" Target="../tags/tag256.xml"/></Relationships>
</file>

<file path=ppt/slides/_rels/slide88.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tags" Target="../tags/tag260.xml"/><Relationship Id="rId2" Type="http://schemas.openxmlformats.org/officeDocument/2006/relationships/tags" Target="../tags/tag259.xml"/><Relationship Id="rId1" Type="http://schemas.openxmlformats.org/officeDocument/2006/relationships/tags" Target="../tags/tag25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31.tiff"/><Relationship Id="rId1" Type="http://schemas.openxmlformats.org/officeDocument/2006/relationships/tags" Target="../tags/tag51.xml"/></Relationships>
</file>

<file path=ppt/slides/_rels/slide90.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141.tiff"/><Relationship Id="rId1" Type="http://schemas.openxmlformats.org/officeDocument/2006/relationships/tags" Target="../tags/tag26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3.xml.rels><?xml version="1.0" encoding="UTF-8" standalone="yes"?>
<Relationships xmlns="http://schemas.openxmlformats.org/package/2006/relationships"><Relationship Id="rId9" Type="http://schemas.openxmlformats.org/officeDocument/2006/relationships/tags" Target="../tags/tag266.xml"/><Relationship Id="rId8" Type="http://schemas.openxmlformats.org/officeDocument/2006/relationships/image" Target="../media/image145.tiff"/><Relationship Id="rId7" Type="http://schemas.openxmlformats.org/officeDocument/2006/relationships/tags" Target="../tags/tag265.xml"/><Relationship Id="rId6" Type="http://schemas.openxmlformats.org/officeDocument/2006/relationships/image" Target="../media/image144.tiff"/><Relationship Id="rId5" Type="http://schemas.openxmlformats.org/officeDocument/2006/relationships/tags" Target="../tags/tag264.xml"/><Relationship Id="rId4" Type="http://schemas.openxmlformats.org/officeDocument/2006/relationships/image" Target="../media/image143.tiff"/><Relationship Id="rId3" Type="http://schemas.openxmlformats.org/officeDocument/2006/relationships/tags" Target="../tags/tag263.xml"/><Relationship Id="rId2" Type="http://schemas.openxmlformats.org/officeDocument/2006/relationships/image" Target="../media/image142.jpeg"/><Relationship Id="rId11" Type="http://schemas.openxmlformats.org/officeDocument/2006/relationships/slideLayout" Target="../slideLayouts/slideLayout11.xml"/><Relationship Id="rId10" Type="http://schemas.openxmlformats.org/officeDocument/2006/relationships/image" Target="../media/image146.tiff"/><Relationship Id="rId1" Type="http://schemas.openxmlformats.org/officeDocument/2006/relationships/tags" Target="../tags/tag262.xml"/></Relationships>
</file>

<file path=ppt/slides/_rels/slide94.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147.tiff"/><Relationship Id="rId1" Type="http://schemas.openxmlformats.org/officeDocument/2006/relationships/tags" Target="../tags/tag26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6.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149.tiff"/><Relationship Id="rId3" Type="http://schemas.openxmlformats.org/officeDocument/2006/relationships/tags" Target="../tags/tag269.xml"/><Relationship Id="rId2" Type="http://schemas.openxmlformats.org/officeDocument/2006/relationships/image" Target="../media/image148.tiff"/><Relationship Id="rId1" Type="http://schemas.openxmlformats.org/officeDocument/2006/relationships/tags" Target="../tags/tag268.xml"/></Relationships>
</file>

<file path=ppt/slides/_rels/slide97.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150.tiff"/><Relationship Id="rId1" Type="http://schemas.openxmlformats.org/officeDocument/2006/relationships/tags" Target="../tags/tag270.xml"/></Relationships>
</file>

<file path=ppt/slides/_rels/slide98.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150.tiff"/><Relationship Id="rId1" Type="http://schemas.openxmlformats.org/officeDocument/2006/relationships/tags" Target="../tags/tag271.xml"/></Relationships>
</file>

<file path=ppt/slides/_rels/slide99.xml.rels><?xml version="1.0" encoding="UTF-8" standalone="yes"?>
<Relationships xmlns="http://schemas.openxmlformats.org/package/2006/relationships"><Relationship Id="rId8" Type="http://schemas.openxmlformats.org/officeDocument/2006/relationships/slideLayout" Target="../slideLayouts/slideLayout11.xml"/><Relationship Id="rId7" Type="http://schemas.openxmlformats.org/officeDocument/2006/relationships/tags" Target="../tags/tag275.xml"/><Relationship Id="rId6" Type="http://schemas.openxmlformats.org/officeDocument/2006/relationships/image" Target="../media/image153.jpeg"/><Relationship Id="rId5" Type="http://schemas.openxmlformats.org/officeDocument/2006/relationships/tags" Target="../tags/tag274.xml"/><Relationship Id="rId4" Type="http://schemas.openxmlformats.org/officeDocument/2006/relationships/image" Target="../media/image152.jpeg"/><Relationship Id="rId3" Type="http://schemas.openxmlformats.org/officeDocument/2006/relationships/tags" Target="../tags/tag273.xml"/><Relationship Id="rId2" Type="http://schemas.openxmlformats.org/officeDocument/2006/relationships/image" Target="../media/image151.jpeg"/><Relationship Id="rId1" Type="http://schemas.openxmlformats.org/officeDocument/2006/relationships/tags" Target="../tags/tag27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8805545" y="4627880"/>
            <a:ext cx="3018155" cy="713105"/>
          </a:xfrm>
          <a:prstGeom prst="rect">
            <a:avLst/>
          </a:prstGeom>
          <a:solidFill>
            <a:srgbClr val="F39803"/>
          </a:soli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4400" b="1" dirty="0">
                <a:solidFill>
                  <a:schemeClr val="tx1">
                    <a:lumMod val="95000"/>
                    <a:lumOff val="5000"/>
                  </a:schemeClr>
                </a:solidFill>
                <a:latin typeface="微软雅黑" panose="020B0503020204020204" pitchFamily="34" charset="-122"/>
                <a:ea typeface="微软雅黑" panose="020B0503020204020204" pitchFamily="34" charset="-122"/>
              </a:rPr>
              <a:t>高 考 化</a:t>
            </a:r>
            <a:r>
              <a:rPr lang="en-US" altLang="zh-CN" sz="4400" b="1" dirty="0">
                <a:solidFill>
                  <a:schemeClr val="tx1">
                    <a:lumMod val="95000"/>
                    <a:lumOff val="5000"/>
                  </a:schemeClr>
                </a:solidFill>
                <a:latin typeface="微软雅黑" panose="020B0503020204020204" pitchFamily="34" charset="-122"/>
                <a:ea typeface="微软雅黑" panose="020B0503020204020204" pitchFamily="34" charset="-122"/>
              </a:rPr>
              <a:t> </a:t>
            </a:r>
            <a:r>
              <a:rPr lang="zh-CN" altLang="en-US" sz="4400" b="1" dirty="0">
                <a:solidFill>
                  <a:schemeClr val="tx1">
                    <a:lumMod val="95000"/>
                    <a:lumOff val="5000"/>
                  </a:schemeClr>
                </a:solidFill>
                <a:latin typeface="微软雅黑" panose="020B0503020204020204" pitchFamily="34" charset="-122"/>
                <a:ea typeface="微软雅黑" panose="020B0503020204020204" pitchFamily="34" charset="-122"/>
              </a:rPr>
              <a:t>学</a:t>
            </a:r>
            <a:endParaRPr lang="zh-CN" altLang="en-US" sz="4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0" name="文本框 9"/>
          <p:cNvSpPr txBox="1"/>
          <p:nvPr>
            <p:custDataLst>
              <p:tags r:id="rId2"/>
            </p:custDataLst>
          </p:nvPr>
        </p:nvSpPr>
        <p:spPr>
          <a:xfrm>
            <a:off x="8890981" y="5542182"/>
            <a:ext cx="2847254" cy="461665"/>
          </a:xfrm>
          <a:prstGeom prst="rect">
            <a:avLst/>
          </a:prstGeom>
          <a:noFill/>
        </p:spPr>
        <p:txBody>
          <a:bodyPr wrap="none" rtlCol="0">
            <a:spAutoFit/>
          </a:bodyPr>
          <a:p>
            <a:r>
              <a:rPr lang="en-US" altLang="zh-CN" sz="2400" dirty="0">
                <a:solidFill>
                  <a:schemeClr val="bg1"/>
                </a:solidFill>
                <a:latin typeface="微软雅黑" panose="020B0503020204020204" pitchFamily="34" charset="-122"/>
                <a:ea typeface="微软雅黑" panose="020B0503020204020204" pitchFamily="34" charset="-122"/>
              </a:rPr>
              <a:t>2025</a:t>
            </a:r>
            <a:r>
              <a:rPr lang="zh-CN" altLang="en-US" sz="2400" dirty="0">
                <a:solidFill>
                  <a:schemeClr val="bg1"/>
                </a:solidFill>
                <a:latin typeface="微软雅黑" panose="020B0503020204020204" pitchFamily="34" charset="-122"/>
                <a:ea typeface="微软雅黑" panose="020B0503020204020204" pitchFamily="34" charset="-122"/>
              </a:rPr>
              <a:t>版 高考总复习</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100" name="图片 99"/>
          <p:cNvPicPr/>
          <p:nvPr/>
        </p:nvPicPr>
        <p:blipFill>
          <a:blip r:embed="rId3"/>
          <a:stretch>
            <a:fillRect/>
          </a:stretch>
        </p:blipFill>
        <p:spPr>
          <a:xfrm>
            <a:off x="157480" y="4627880"/>
            <a:ext cx="1800000" cy="1800000"/>
          </a:xfrm>
          <a:prstGeom prst="rect">
            <a:avLst/>
          </a:prstGeom>
          <a:noFill/>
          <a:ln w="9525">
            <a:noFill/>
          </a:ln>
        </p:spPr>
      </p:pic>
      <p:sp>
        <p:nvSpPr>
          <p:cNvPr id="17" name="文本框 16"/>
          <p:cNvSpPr txBox="1"/>
          <p:nvPr/>
        </p:nvSpPr>
        <p:spPr>
          <a:xfrm>
            <a:off x="11165840" y="409575"/>
            <a:ext cx="4064000" cy="368300"/>
          </a:xfrm>
          <a:prstGeom prst="rect">
            <a:avLst/>
          </a:prstGeom>
          <a:noFill/>
        </p:spPr>
        <p:txBody>
          <a:bodyPr wrap="square" rtlCol="0">
            <a:spAutoFit/>
          </a:bodyPr>
          <a:p>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13130" y="1288415"/>
            <a:ext cx="9610725" cy="398780"/>
          </a:xfrm>
          <a:prstGeom prst="rect">
            <a:avLst/>
          </a:prstGeom>
          <a:noFill/>
        </p:spPr>
        <p:txBody>
          <a:bodyPr wrap="square" rtlCol="0">
            <a:spAutoFit/>
          </a:bodyPr>
          <a:p>
            <a:r>
              <a:rPr lang="en-US" altLang="zh-CN" sz="2000">
                <a:latin typeface="微软雅黑" panose="020B0503020204020204" pitchFamily="34" charset="-122"/>
                <a:ea typeface="微软雅黑" panose="020B0503020204020204" pitchFamily="34" charset="-122"/>
              </a:rPr>
              <a:t>(5)</a:t>
            </a:r>
            <a:endParaRPr lang="en-US" altLang="zh-CN" sz="2000">
              <a:latin typeface="微软雅黑" panose="020B0503020204020204" pitchFamily="34" charset="-122"/>
              <a:ea typeface="微软雅黑" panose="020B0503020204020204" pitchFamily="34" charset="-122"/>
            </a:endParaRPr>
          </a:p>
        </p:txBody>
      </p:sp>
      <p:pic>
        <p:nvPicPr>
          <p:cNvPr id="44" name="image32.jpeg"/>
          <p:cNvPicPr>
            <a:picLocks noChangeAspect="1"/>
          </p:cNvPicPr>
          <p:nvPr>
            <p:custDataLst>
              <p:tags r:id="rId1"/>
            </p:custDataLst>
          </p:nvPr>
        </p:nvPicPr>
        <p:blipFill>
          <a:blip r:embed="rId2"/>
          <a:stretch>
            <a:fillRect/>
          </a:stretch>
        </p:blipFill>
        <p:spPr>
          <a:xfrm>
            <a:off x="1579880" y="1288415"/>
            <a:ext cx="5059045" cy="2442845"/>
          </a:xfrm>
          <a:prstGeom prst="rect">
            <a:avLst/>
          </a:prstGeom>
        </p:spPr>
      </p:pic>
      <p:sp>
        <p:nvSpPr>
          <p:cNvPr id="3" name="文本框 2"/>
          <p:cNvSpPr txBox="1"/>
          <p:nvPr/>
        </p:nvSpPr>
        <p:spPr>
          <a:xfrm>
            <a:off x="891540" y="3879850"/>
            <a:ext cx="4003675" cy="398780"/>
          </a:xfrm>
          <a:prstGeom prst="rect">
            <a:avLst/>
          </a:prstGeom>
          <a:solidFill>
            <a:srgbClr val="FFC000"/>
          </a:solidFill>
        </p:spPr>
        <p:txBody>
          <a:bodyPr wrap="square" rtlCol="0">
            <a:spAutoFit/>
          </a:bodyPr>
          <a:p>
            <a:r>
              <a:rPr lang="zh-CN" altLang="en-US" sz="2000">
                <a:latin typeface="微软雅黑" panose="020B0503020204020204" pitchFamily="34" charset="-122"/>
                <a:ea typeface="微软雅黑" panose="020B0503020204020204" pitchFamily="34" charset="-122"/>
              </a:rPr>
              <a:t>易错警示滴定管使用时的注意事项　</a:t>
            </a:r>
            <a:endParaRPr lang="zh-CN" altLang="en-US" sz="2000">
              <a:latin typeface="微软雅黑" panose="020B0503020204020204" pitchFamily="34" charset="-122"/>
              <a:ea typeface="微软雅黑" panose="020B0503020204020204" pitchFamily="34" charset="-122"/>
            </a:endParaRPr>
          </a:p>
        </p:txBody>
      </p:sp>
      <p:sp>
        <p:nvSpPr>
          <p:cNvPr id="4" name="文本框 3"/>
          <p:cNvSpPr txBox="1"/>
          <p:nvPr/>
        </p:nvSpPr>
        <p:spPr>
          <a:xfrm>
            <a:off x="848995" y="4602480"/>
            <a:ext cx="9993630" cy="1002665"/>
          </a:xfrm>
          <a:prstGeom prst="rect">
            <a:avLst/>
          </a:prstGeom>
          <a:noFill/>
        </p:spPr>
        <p:txBody>
          <a:bodyPr wrap="square" rtlCol="0">
            <a:noAutofit/>
          </a:bodyPr>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向滴定管中装液体时液面不一定恰好在“0”刻度,也可以在“0”刻度以下,只要在刻度线范围内即可,但一定不能在“0”刻度以上;在使用过程中,一定不要使液面低于最大刻度。</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椭圆 4"/>
          <p:cNvSpPr/>
          <p:nvPr/>
        </p:nvSpPr>
        <p:spPr>
          <a:xfrm>
            <a:off x="2070100" y="4278630"/>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椭圆 5"/>
          <p:cNvSpPr/>
          <p:nvPr>
            <p:custDataLst>
              <p:tags r:id="rId3"/>
            </p:custDataLst>
          </p:nvPr>
        </p:nvSpPr>
        <p:spPr>
          <a:xfrm>
            <a:off x="2324100" y="4278630"/>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椭圆 7"/>
          <p:cNvSpPr/>
          <p:nvPr>
            <p:custDataLst>
              <p:tags r:id="rId4"/>
            </p:custDataLst>
          </p:nvPr>
        </p:nvSpPr>
        <p:spPr>
          <a:xfrm>
            <a:off x="2578100" y="4278630"/>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椭圆 8"/>
          <p:cNvSpPr/>
          <p:nvPr>
            <p:custDataLst>
              <p:tags r:id="rId5"/>
            </p:custDataLst>
          </p:nvPr>
        </p:nvSpPr>
        <p:spPr>
          <a:xfrm>
            <a:off x="2832100" y="4278630"/>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椭圆 9"/>
          <p:cNvSpPr/>
          <p:nvPr>
            <p:custDataLst>
              <p:tags r:id="rId6"/>
            </p:custDataLst>
          </p:nvPr>
        </p:nvSpPr>
        <p:spPr>
          <a:xfrm>
            <a:off x="3086100" y="4278630"/>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椭圆 10"/>
          <p:cNvSpPr/>
          <p:nvPr>
            <p:custDataLst>
              <p:tags r:id="rId7"/>
            </p:custDataLst>
          </p:nvPr>
        </p:nvSpPr>
        <p:spPr>
          <a:xfrm>
            <a:off x="3340100" y="4278630"/>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椭圆 11"/>
          <p:cNvSpPr/>
          <p:nvPr>
            <p:custDataLst>
              <p:tags r:id="rId8"/>
            </p:custDataLst>
          </p:nvPr>
        </p:nvSpPr>
        <p:spPr>
          <a:xfrm>
            <a:off x="3594100" y="4278630"/>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椭圆 12"/>
          <p:cNvSpPr/>
          <p:nvPr>
            <p:custDataLst>
              <p:tags r:id="rId9"/>
            </p:custDataLst>
          </p:nvPr>
        </p:nvSpPr>
        <p:spPr>
          <a:xfrm>
            <a:off x="4631055" y="4278630"/>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4" name="椭圆 13"/>
          <p:cNvSpPr/>
          <p:nvPr>
            <p:custDataLst>
              <p:tags r:id="rId10"/>
            </p:custDataLst>
          </p:nvPr>
        </p:nvSpPr>
        <p:spPr>
          <a:xfrm>
            <a:off x="4356100" y="4278630"/>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椭圆 14"/>
          <p:cNvSpPr/>
          <p:nvPr>
            <p:custDataLst>
              <p:tags r:id="rId11"/>
            </p:custDataLst>
          </p:nvPr>
        </p:nvSpPr>
        <p:spPr>
          <a:xfrm>
            <a:off x="4123055" y="4278630"/>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6" name="椭圆 15"/>
          <p:cNvSpPr/>
          <p:nvPr>
            <p:custDataLst>
              <p:tags r:id="rId12"/>
            </p:custDataLst>
          </p:nvPr>
        </p:nvSpPr>
        <p:spPr>
          <a:xfrm>
            <a:off x="3848100" y="4278630"/>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86790" y="1076325"/>
            <a:ext cx="406400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考法2　有机物制备综合实验</a:t>
            </a:r>
            <a:endParaRPr lang="zh-CN" altLang="en-US" sz="2400"/>
          </a:p>
        </p:txBody>
      </p:sp>
      <p:sp>
        <p:nvSpPr>
          <p:cNvPr id="3" name="文本框 2"/>
          <p:cNvSpPr txBox="1"/>
          <p:nvPr/>
        </p:nvSpPr>
        <p:spPr>
          <a:xfrm>
            <a:off x="986790" y="1755775"/>
            <a:ext cx="4064000"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装置示意图如图所示,实验步骤为:</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74" name="image262.jpeg"/>
          <p:cNvPicPr>
            <a:picLocks noChangeAspect="1"/>
          </p:cNvPicPr>
          <p:nvPr>
            <p:custDataLst>
              <p:tags r:id="rId1"/>
            </p:custDataLst>
          </p:nvPr>
        </p:nvPicPr>
        <p:blipFill>
          <a:blip r:embed="rId2"/>
          <a:stretch>
            <a:fillRect/>
          </a:stretch>
        </p:blipFill>
        <p:spPr>
          <a:xfrm>
            <a:off x="7416165" y="980440"/>
            <a:ext cx="783590" cy="1306830"/>
          </a:xfrm>
          <a:prstGeom prst="rect">
            <a:avLst/>
          </a:prstGeom>
        </p:spPr>
      </p:pic>
      <p:sp>
        <p:nvSpPr>
          <p:cNvPr id="5" name="文本框 4"/>
          <p:cNvSpPr txBox="1"/>
          <p:nvPr/>
        </p:nvSpPr>
        <p:spPr>
          <a:xfrm>
            <a:off x="913130" y="2287270"/>
            <a:ext cx="10573385" cy="3900170"/>
          </a:xfrm>
          <a:prstGeom prst="rect">
            <a:avLst/>
          </a:prstGeom>
          <a:noFill/>
        </p:spPr>
        <p:txBody>
          <a:bodyPr wrap="square" rtlCol="0">
            <a:spAutoFit/>
          </a:bodyPr>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①在圆底烧瓶中加入10 mL冰乙酸、5 mL水及9.0 g FeCl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·6H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O,边搅拌边加热,至固体全部溶解。</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②停止加热,待沸腾平息后加入2.0 g安息香,加热回流45~60 min。</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③加入50 mL水,煮沸后冷却,有黄色固体析出。</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④过滤,并用冷水洗涤固体3次,得到粗品。</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⑤粗品用75%的乙醇重结晶,干燥后得淡黄色结晶1.6 g。</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回答下列问题:</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(1)仪器A中应加入</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(填“水”或“油”)作为热传导介质。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(2)仪器B的名称是</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;冷却水应从</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(填“a”或“b”)口通入。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(3)实验步骤②中,安息香必须待沸腾平息后方可加入,其主要目的是	</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3164205" y="4718685"/>
            <a:ext cx="944880" cy="368300"/>
          </a:xfrm>
          <a:prstGeom prst="rect">
            <a:avLst/>
          </a:prstGeom>
          <a:noFill/>
        </p:spPr>
        <p:txBody>
          <a:bodyPr wrap="square" rtlCol="0">
            <a:spAutoFit/>
          </a:bodyPr>
          <a:p>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油</a:t>
            </a:r>
            <a:endParaRPr lang="zh-CN" altLang="en-US"/>
          </a:p>
        </p:txBody>
      </p:sp>
      <p:sp>
        <p:nvSpPr>
          <p:cNvPr id="6" name="文本框 5"/>
          <p:cNvSpPr txBox="1"/>
          <p:nvPr/>
        </p:nvSpPr>
        <p:spPr>
          <a:xfrm>
            <a:off x="3026410" y="5100955"/>
            <a:ext cx="1348740" cy="368300"/>
          </a:xfrm>
          <a:prstGeom prst="rect">
            <a:avLst/>
          </a:prstGeom>
          <a:noFill/>
        </p:spPr>
        <p:txBody>
          <a:bodyPr wrap="square" rtlCol="0">
            <a:spAutoFit/>
          </a:bodyPr>
          <a:p>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球形冷凝管</a:t>
            </a:r>
            <a:endParaRPr lang="zh-CN" altLang="en-US"/>
          </a:p>
        </p:txBody>
      </p:sp>
      <p:sp>
        <p:nvSpPr>
          <p:cNvPr id="7" name="文本框 6"/>
          <p:cNvSpPr txBox="1"/>
          <p:nvPr/>
        </p:nvSpPr>
        <p:spPr>
          <a:xfrm>
            <a:off x="5691505" y="4947285"/>
            <a:ext cx="648335" cy="521970"/>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a</a:t>
            </a:r>
            <a:endParaRPr lang="en-US" altLang="zh-CN" sz="2800">
              <a:latin typeface="Times New Roman" panose="02020603050405020304" charset="0"/>
              <a:cs typeface="Times New Roman" panose="02020603050405020304" charset="0"/>
            </a:endParaRPr>
          </a:p>
        </p:txBody>
      </p:sp>
      <p:sp>
        <p:nvSpPr>
          <p:cNvPr id="8" name="文本框 7"/>
          <p:cNvSpPr txBox="1"/>
          <p:nvPr/>
        </p:nvSpPr>
        <p:spPr>
          <a:xfrm>
            <a:off x="8368030" y="5483225"/>
            <a:ext cx="1476375" cy="368300"/>
          </a:xfrm>
          <a:prstGeom prst="rect">
            <a:avLst/>
          </a:prstGeom>
          <a:noFill/>
        </p:spPr>
        <p:txBody>
          <a:bodyPr wrap="square" rtlCol="0">
            <a:spAutoFit/>
          </a:bodyPr>
          <a:p>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)防止暴沸</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6" grpId="0"/>
      <p:bldP spid="6" grpId="1"/>
      <p:bldP spid="7" grpId="0"/>
      <p:bldP spid="7" grpId="1"/>
      <p:bldP spid="8" grpId="0"/>
      <p:bldP spid="8" grpId="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10565" y="1066165"/>
            <a:ext cx="406400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考法2　有机物制备综合实验</a:t>
            </a:r>
            <a:endParaRPr lang="zh-CN" altLang="en-US" sz="2400"/>
          </a:p>
        </p:txBody>
      </p:sp>
      <p:sp>
        <p:nvSpPr>
          <p:cNvPr id="3" name="文本框 2"/>
          <p:cNvSpPr txBox="1"/>
          <p:nvPr/>
        </p:nvSpPr>
        <p:spPr>
          <a:xfrm>
            <a:off x="795655" y="1671320"/>
            <a:ext cx="9681845" cy="3207385"/>
          </a:xfrm>
          <a:prstGeom prst="rect">
            <a:avLst/>
          </a:prstGeom>
          <a:noFill/>
        </p:spPr>
        <p:txBody>
          <a:bodyPr wrap="square" rtlCol="0">
            <a:spAutoFit/>
          </a:bodyPr>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(4)在本实验中,FeCl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为氧化剂且过量,其还原产物为</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;某同学尝试改进本实验:采用催化量的FeCl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并通入空气制备二苯乙二酮。该方案是否可行?简述判断理由:</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000" u="sng">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u="sng">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000" u="sng">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000" u="sng">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(5)本实验步骤①~③在乙酸体系中进行,乙酸除作溶剂外,另一主要作用是防止</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(6)若粗品中混有少量未氧化的安息香,可用少量</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(填序号)洗涤的方法除去。若要得到更高纯度的产品,可用重结晶的方法进一步提纯。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a.热水　　b.乙酸　　c.冷水　　d.乙醇</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(7)本实验的产率最接近</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(填序号)。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a.85%	b.80%	c.75%	d.70%</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6541135" y="1671320"/>
            <a:ext cx="1094105"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FeCl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endParaRPr lang="zh-CN" altLang="en-US" sz="2000"/>
          </a:p>
        </p:txBody>
      </p:sp>
      <p:sp>
        <p:nvSpPr>
          <p:cNvPr id="5" name="文本框 4"/>
          <p:cNvSpPr txBox="1"/>
          <p:nvPr/>
        </p:nvSpPr>
        <p:spPr>
          <a:xfrm>
            <a:off x="880745" y="2070100"/>
            <a:ext cx="9547860" cy="690880"/>
          </a:xfrm>
          <a:prstGeom prst="rect">
            <a:avLst/>
          </a:prstGeom>
          <a:noFill/>
        </p:spPr>
        <p:txBody>
          <a:bodyPr wrap="square" rtlCol="0">
            <a:noAutofit/>
          </a:bodyPr>
          <a:p>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可行,因空气中的氧气可将FeCl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氧化为FeCl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,从而实现循环</a:t>
            </a:r>
            <a:endParaRPr lang="zh-CN" altLang="en-US"/>
          </a:p>
        </p:txBody>
      </p:sp>
      <p:sp>
        <p:nvSpPr>
          <p:cNvPr id="6" name="文本框 5"/>
          <p:cNvSpPr txBox="1"/>
          <p:nvPr/>
        </p:nvSpPr>
        <p:spPr>
          <a:xfrm>
            <a:off x="9440545" y="2760345"/>
            <a:ext cx="1465580" cy="384810"/>
          </a:xfrm>
          <a:prstGeom prst="rect">
            <a:avLst/>
          </a:prstGeom>
          <a:noFill/>
        </p:spPr>
        <p:txBody>
          <a:bodyPr wrap="square" rtlCol="0">
            <a:noAutofit/>
          </a:bodyPr>
          <a:p>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FeCl</a:t>
            </a:r>
            <a:r>
              <a:rPr lang="zh-CN" altLang="en-US" baseline="-2500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水解　</a:t>
            </a:r>
            <a:endParaRPr lang="zh-CN" altLang="en-US"/>
          </a:p>
        </p:txBody>
      </p:sp>
      <p:sp>
        <p:nvSpPr>
          <p:cNvPr id="7" name="文本框 6"/>
          <p:cNvSpPr txBox="1"/>
          <p:nvPr/>
        </p:nvSpPr>
        <p:spPr>
          <a:xfrm>
            <a:off x="6233160" y="3014345"/>
            <a:ext cx="796925" cy="521970"/>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a</a:t>
            </a:r>
            <a:endParaRPr lang="en-US" altLang="zh-CN" sz="2800">
              <a:latin typeface="Times New Roman" panose="02020603050405020304" charset="0"/>
              <a:cs typeface="Times New Roman" panose="02020603050405020304" charset="0"/>
            </a:endParaRPr>
          </a:p>
        </p:txBody>
      </p:sp>
      <p:sp>
        <p:nvSpPr>
          <p:cNvPr id="8" name="文本框 7"/>
          <p:cNvSpPr txBox="1"/>
          <p:nvPr/>
        </p:nvSpPr>
        <p:spPr>
          <a:xfrm>
            <a:off x="3748405" y="4091940"/>
            <a:ext cx="785495"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b</a:t>
            </a:r>
            <a:endParaRPr lang="zh-CN" altLang="en-US" sz="2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P spid="7" grpId="0"/>
      <p:bldP spid="7" grpId="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21360" y="1171575"/>
            <a:ext cx="406400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考法2　有机物制备综合实验</a:t>
            </a:r>
            <a:endParaRPr lang="zh-CN" altLang="en-US" sz="2400"/>
          </a:p>
        </p:txBody>
      </p:sp>
      <p:sp>
        <p:nvSpPr>
          <p:cNvPr id="4" name="文本框 3"/>
          <p:cNvSpPr txBox="1"/>
          <p:nvPr/>
        </p:nvSpPr>
        <p:spPr>
          <a:xfrm>
            <a:off x="838835" y="1840865"/>
            <a:ext cx="9935210" cy="3900170"/>
          </a:xfrm>
          <a:prstGeom prst="rect">
            <a:avLst/>
          </a:prstGeom>
          <a:noFill/>
        </p:spPr>
        <p:txBody>
          <a:bodyPr wrap="square" rtlCol="0">
            <a:spAutoFit/>
          </a:bodyPr>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【解析】(1)反应过程中需要加热至溶液沸腾,根据题给信息可知,水浴加热的最高温度无法使溶液沸腾,应选择油浴加热。</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(3)若沸腾过程中加入安息香,将导致溶液沸腾更加剧烈(或暴沸),产生安全隐患或造成物料损失,故安息香须待沸腾平息后方可加入。</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(4)FeCl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与安息香反应生成二苯乙二酮、FeCl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和HCl,故还原产物为FeCl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;空气中的O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可将Fe</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氧化为Fe</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继续参与反应,所以只需要催化量的FeCl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即可。</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(5)Fe</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易水解,加入的乙酸可抑制其水解。</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(6)根据题表信息,可知安息香可溶于热水,而二苯乙二酮不溶于水,可选择用少量热水洗涤粗品除去安息香。</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(7)由题给两物质的结构简式可知,安息香和二苯乙二酮的相对分子质量接近,则产率可估算为</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×100%=80%。</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descr="s"/>
          <p:cNvPicPr>
            <a:picLocks noChangeAspect="1"/>
          </p:cNvPicPr>
          <p:nvPr/>
        </p:nvPicPr>
        <p:blipFill>
          <a:blip r:embed="rId1"/>
          <a:stretch>
            <a:fillRect/>
          </a:stretch>
        </p:blipFill>
        <p:spPr>
          <a:xfrm>
            <a:off x="1457960" y="5339715"/>
            <a:ext cx="334010" cy="508635"/>
          </a:xfrm>
          <a:prstGeom prst="rect">
            <a:avLst/>
          </a:prstGeom>
        </p:spPr>
      </p:pic>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21995" y="1129665"/>
            <a:ext cx="406400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考法2　有机物制备综合实验</a:t>
            </a:r>
            <a:endParaRPr lang="zh-CN" altLang="en-US" sz="2400"/>
          </a:p>
        </p:txBody>
      </p:sp>
      <p:sp>
        <p:nvSpPr>
          <p:cNvPr id="3" name="文本框 2"/>
          <p:cNvSpPr txBox="1"/>
          <p:nvPr/>
        </p:nvSpPr>
        <p:spPr>
          <a:xfrm>
            <a:off x="1125220" y="2127885"/>
            <a:ext cx="7058660" cy="2389505"/>
          </a:xfrm>
          <a:prstGeom prst="rect">
            <a:avLst/>
          </a:prstGeom>
          <a:noFill/>
        </p:spPr>
        <p:txBody>
          <a:bodyPr wrap="square" rtlCol="0">
            <a:noAutofit/>
          </a:bodyPr>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817880" y="1955165"/>
            <a:ext cx="9387840" cy="132207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【答案】(1)油　(2)球形冷凝管　a</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(3)防止暴沸</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(4)FeCl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　可行,因空气中的氧气可将FeCl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氧化为FeCl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,从而实现循环</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(5)FeCl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水解　(6)a　(7)b</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custDataLst>
                  <p:tags r:id="rId1"/>
                </p:custDataLst>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4" name="弧形 23"/>
              <p:cNvSpPr/>
              <p:nvPr>
                <p:custDataLst>
                  <p:tags r:id="rId2"/>
                </p:custDataLst>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custDataLst>
                <p:tags r:id="rId3"/>
              </p:custDataLst>
            </p:nvPr>
          </p:nvSpPr>
          <p:spPr>
            <a:xfrm>
              <a:off x="-334011" y="2342515"/>
              <a:ext cx="2100896" cy="2003969"/>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4800" dirty="0">
                  <a:latin typeface="+mj-lt"/>
                  <a:ea typeface="黑体" panose="02010609060101010101" charset="-122"/>
                  <a:cs typeface="+mj-lt"/>
                </a:rPr>
                <a:t>5</a:t>
              </a:r>
              <a:endParaRPr lang="en-US" altLang="zh-CN" sz="4800" dirty="0">
                <a:latin typeface="+mj-lt"/>
                <a:ea typeface="黑体" panose="02010609060101010101" charset="-122"/>
                <a:cs typeface="+mj-lt"/>
              </a:endParaRPr>
            </a:p>
          </p:txBody>
        </p:sp>
      </p:grpSp>
      <p:sp>
        <p:nvSpPr>
          <p:cNvPr id="2" name="文本框 1"/>
          <p:cNvSpPr txBox="1"/>
          <p:nvPr/>
        </p:nvSpPr>
        <p:spPr>
          <a:xfrm>
            <a:off x="4608830" y="3252470"/>
            <a:ext cx="4923155" cy="1540510"/>
          </a:xfrm>
          <a:prstGeom prst="rect">
            <a:avLst/>
          </a:prstGeom>
          <a:noFill/>
        </p:spPr>
        <p:txBody>
          <a:bodyPr wrap="square" rtlCol="0">
            <a:noAutofit/>
          </a:bodyPr>
          <a:p>
            <a:pPr algn="ctr"/>
            <a:r>
              <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专题</a:t>
            </a:r>
            <a:r>
              <a:rPr lang="en-US" altLang="zh-CN"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5</a:t>
            </a:r>
            <a:endPar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r>
              <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定量综合实验</a:t>
            </a:r>
            <a:endPar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53490" y="1721485"/>
            <a:ext cx="8990330" cy="1824990"/>
          </a:xfrm>
          <a:prstGeom prst="rect">
            <a:avLst/>
          </a:prstGeom>
          <a:noFill/>
        </p:spPr>
        <p:txBody>
          <a:bodyPr wrap="square" rtlCol="0">
            <a:spAutoFit/>
          </a:bodyPr>
          <a:p>
            <a:pPr indent="0" fontAlgn="auto">
              <a:lnSpc>
                <a:spcPts val="3380"/>
              </a:lnSpc>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定量综合实验是实验综合题常考的类型之一,滴定分析法和热重分析法是测量物质含量的重要方法。突破此类问题需要抓住滴定分析法中已知物质和未知物质之间的化学计量关系,以及掌握通过分析热重曲线获取样品组成、热稳定性等性质的方法。</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44245" y="1755775"/>
            <a:ext cx="8651875" cy="3646170"/>
          </a:xfrm>
          <a:prstGeom prst="rect">
            <a:avLst/>
          </a:prstGeom>
          <a:noFill/>
        </p:spPr>
        <p:txBody>
          <a:bodyPr wrap="square" rtlCol="0">
            <a:noAutofit/>
          </a:bodyPr>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(1)一看数据是否符合测量仪器的精度特点,如用托盘天平测得的质量的精确度为0.1 g,若数值超过了这个范围,说明所得数据是无效的。</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(2)二看数据是否在误差允许范围内,若所得的数据明显超出误差允许范围,要舍去。</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(3)三看反应是否完全,是否是过量反应物作用下所得的数据,只有完全反应时所得的数据,才能进行有效处理和应用。</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(4)四看所得数据的测量环境是否一致,特别是气体体积数据,只有在温度、压强一致的情况下才能进行比较、运算。</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(5)五看数据测量过程是否规范、合理,错误和违反测量规则的数据要舍去。</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880745" y="1172210"/>
            <a:ext cx="6240145"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定量测定筛选实验数据的一般方法和思路</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91540" y="1172210"/>
            <a:ext cx="4700270"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定量测定中常用的计算公式</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descr="22222"/>
          <p:cNvPicPr>
            <a:picLocks noChangeAspect="1"/>
          </p:cNvPicPr>
          <p:nvPr/>
        </p:nvPicPr>
        <p:blipFill>
          <a:blip r:embed="rId1"/>
          <a:srcRect t="2043"/>
          <a:stretch>
            <a:fillRect/>
          </a:stretch>
        </p:blipFill>
        <p:spPr>
          <a:xfrm>
            <a:off x="821055" y="1904365"/>
            <a:ext cx="6896100" cy="3470275"/>
          </a:xfrm>
          <a:prstGeom prst="rect">
            <a:avLst/>
          </a:prstGeom>
        </p:spPr>
      </p:pic>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27405" y="1076325"/>
            <a:ext cx="2162810" cy="398780"/>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考法1　滴定计算</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80" name="image268.jpeg"/>
          <p:cNvPicPr>
            <a:picLocks noChangeAspect="1"/>
          </p:cNvPicPr>
          <p:nvPr>
            <p:custDataLst>
              <p:tags r:id="rId1"/>
            </p:custDataLst>
          </p:nvPr>
        </p:nvPicPr>
        <p:blipFill>
          <a:blip r:embed="rId2"/>
          <a:stretch>
            <a:fillRect/>
          </a:stretch>
        </p:blipFill>
        <p:spPr>
          <a:xfrm>
            <a:off x="3092450" y="1082675"/>
            <a:ext cx="687070" cy="392430"/>
          </a:xfrm>
          <a:prstGeom prst="rect">
            <a:avLst/>
          </a:prstGeom>
        </p:spPr>
      </p:pic>
      <p:sp>
        <p:nvSpPr>
          <p:cNvPr id="4" name="文本框 3"/>
          <p:cNvSpPr txBox="1"/>
          <p:nvPr/>
        </p:nvSpPr>
        <p:spPr>
          <a:xfrm>
            <a:off x="923290" y="1713230"/>
            <a:ext cx="9660255" cy="2155825"/>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滴定分析法</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定量实验中的滴定方法包括酸碱中和滴定、沉淀滴定、氧化还原滴定、络合滴定等,主要是根据滴定过程中标准溶液的消耗量来计算待测溶液的浓度。</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987425" y="2839720"/>
            <a:ext cx="8332470" cy="2035810"/>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常见滴定计算方法</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依据操作方法不同分类􁀆</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44245" y="1585595"/>
            <a:ext cx="4064000" cy="460375"/>
          </a:xfrm>
          <a:prstGeom prst="rect">
            <a:avLst/>
          </a:prstGeom>
          <a:noFill/>
        </p:spPr>
        <p:txBody>
          <a:bodyPr wrap="square" rtlCol="0">
            <a:spAutoFit/>
          </a:bodyPr>
          <a:p>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真题例1</a:t>
            </a:r>
            <a:endPar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742315" y="1001395"/>
            <a:ext cx="2502535"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考法1　滴定计算</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80" name="image268.jpeg"/>
          <p:cNvPicPr>
            <a:picLocks noChangeAspect="1"/>
          </p:cNvPicPr>
          <p:nvPr>
            <p:custDataLst>
              <p:tags r:id="rId1"/>
            </p:custDataLst>
          </p:nvPr>
        </p:nvPicPr>
        <p:blipFill>
          <a:blip r:embed="rId2"/>
          <a:stretch>
            <a:fillRect/>
          </a:stretch>
        </p:blipFill>
        <p:spPr>
          <a:xfrm>
            <a:off x="3432810" y="1130935"/>
            <a:ext cx="579755" cy="330835"/>
          </a:xfrm>
          <a:prstGeom prst="rect">
            <a:avLst/>
          </a:prstGeom>
        </p:spPr>
      </p:pic>
      <p:sp>
        <p:nvSpPr>
          <p:cNvPr id="4" name="文本框 3"/>
          <p:cNvSpPr txBox="1"/>
          <p:nvPr/>
        </p:nvSpPr>
        <p:spPr>
          <a:xfrm>
            <a:off x="943610" y="2223135"/>
            <a:ext cx="9661525" cy="2245360"/>
          </a:xfrm>
          <a:prstGeom prst="rect">
            <a:avLst/>
          </a:prstGeom>
          <a:noFill/>
        </p:spPr>
        <p:txBody>
          <a:bodyPr wrap="square" rtlCol="0">
            <a:spAutoFit/>
          </a:bodyPr>
          <a:p>
            <a:pPr indent="0" fontAlgn="auto">
              <a:lnSpc>
                <a:spcPts val="2800"/>
              </a:lnSpc>
            </a:pPr>
            <a:r>
              <a:rPr lang="zh-CN" altLang="en-US"/>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[湖北2023·18节选]取含X(CuO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)粗品0.050 0 g(杂质不参加反应)与过量的酸性KI完全反应后,调节溶液至弱酸性。以淀粉为指示剂,用0.100 0 mol·L-1 Na</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标准溶液滴定,滴定终点时消耗Na</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标准溶液15.00 mL。(已知:2Cu</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+4I</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2CuI↓+I</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,I</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+2S</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2I</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en-US" altLang="zh-CN" sz="2000" baseline="-25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)标志滴定终点的现象是</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u="sng">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粗品中X的相对含量为</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u="sng"/>
              <a:t>　</a:t>
            </a:r>
            <a:r>
              <a:rPr lang="zh-CN" altLang="en-US"/>
              <a:t>　。</a:t>
            </a:r>
            <a:endParaRPr lang="zh-CN" altLang="en-US"/>
          </a:p>
        </p:txBody>
      </p:sp>
      <p:pic>
        <p:nvPicPr>
          <p:cNvPr id="285" name="image273.jpeg" descr="source:si_idm1005414944;FounderCES"/>
          <p:cNvPicPr>
            <a:picLocks noChangeAspect="1"/>
          </p:cNvPicPr>
          <p:nvPr>
            <p:custDataLst>
              <p:tags r:id="rId3"/>
            </p:custDataLst>
          </p:nvPr>
        </p:nvPicPr>
        <p:blipFill>
          <a:blip r:embed="rId4"/>
          <a:stretch>
            <a:fillRect/>
          </a:stretch>
        </p:blipFill>
        <p:spPr>
          <a:xfrm>
            <a:off x="8660765" y="3031490"/>
            <a:ext cx="467360" cy="292100"/>
          </a:xfrm>
          <a:prstGeom prst="rect">
            <a:avLst/>
          </a:prstGeom>
        </p:spPr>
      </p:pic>
      <p:pic>
        <p:nvPicPr>
          <p:cNvPr id="5" name="图片 4" descr="03 2－"/>
          <p:cNvPicPr>
            <a:picLocks noChangeAspect="1"/>
          </p:cNvPicPr>
          <p:nvPr/>
        </p:nvPicPr>
        <p:blipFill>
          <a:blip r:embed="rId5"/>
          <a:stretch>
            <a:fillRect/>
          </a:stretch>
        </p:blipFill>
        <p:spPr>
          <a:xfrm>
            <a:off x="2875280" y="3323590"/>
            <a:ext cx="471170" cy="535305"/>
          </a:xfrm>
          <a:prstGeom prst="rect">
            <a:avLst/>
          </a:prstGeom>
        </p:spPr>
      </p:pic>
      <p:pic>
        <p:nvPicPr>
          <p:cNvPr id="6" name="image273.jpeg" descr="source:si_idm1005414944;FounderCES"/>
          <p:cNvPicPr>
            <a:picLocks noChangeAspect="1"/>
          </p:cNvPicPr>
          <p:nvPr>
            <p:custDataLst>
              <p:tags r:id="rId6"/>
            </p:custDataLst>
          </p:nvPr>
        </p:nvPicPr>
        <p:blipFill>
          <a:blip r:embed="rId4"/>
          <a:stretch>
            <a:fillRect/>
          </a:stretch>
        </p:blipFill>
        <p:spPr>
          <a:xfrm>
            <a:off x="3244850" y="3323590"/>
            <a:ext cx="467360" cy="292100"/>
          </a:xfrm>
          <a:prstGeom prst="rect">
            <a:avLst/>
          </a:prstGeom>
        </p:spPr>
      </p:pic>
      <p:pic>
        <p:nvPicPr>
          <p:cNvPr id="7" name="图片 6" descr="O6 2-"/>
          <p:cNvPicPr>
            <a:picLocks noChangeAspect="1"/>
          </p:cNvPicPr>
          <p:nvPr/>
        </p:nvPicPr>
        <p:blipFill>
          <a:blip r:embed="rId7"/>
          <a:stretch>
            <a:fillRect/>
          </a:stretch>
        </p:blipFill>
        <p:spPr>
          <a:xfrm>
            <a:off x="4511040" y="3323590"/>
            <a:ext cx="523875" cy="466725"/>
          </a:xfrm>
          <a:prstGeom prst="rect">
            <a:avLst/>
          </a:prstGeom>
        </p:spPr>
      </p:pic>
      <p:sp>
        <p:nvSpPr>
          <p:cNvPr id="8" name="文本框 7"/>
          <p:cNvSpPr txBox="1"/>
          <p:nvPr/>
        </p:nvSpPr>
        <p:spPr>
          <a:xfrm>
            <a:off x="8731885" y="377190"/>
            <a:ext cx="4064000" cy="460375"/>
          </a:xfrm>
          <a:prstGeom prst="rect">
            <a:avLst/>
          </a:prstGeom>
          <a:noFill/>
        </p:spPr>
        <p:txBody>
          <a:bodyPr wrap="square" rtlCol="0">
            <a:spAutoFit/>
          </a:bodyPr>
          <a:p>
            <a:r>
              <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例题</a:t>
            </a:r>
            <a:r>
              <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P91</a:t>
            </a:r>
            <a:endPar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1094105" y="3359150"/>
            <a:ext cx="9398000" cy="706755"/>
          </a:xfrm>
          <a:prstGeom prst="rect">
            <a:avLst/>
          </a:prstGeom>
          <a:noFill/>
        </p:spPr>
        <p:txBody>
          <a:bodyPr wrap="square" rtlCol="0">
            <a:spAutoFit/>
          </a:bodyPr>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滴入最后半滴Na2S2O3标准溶液时,溶液恰好由蓝色变为无色,且30 s内不恢复原色</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p:cNvSpPr txBox="1"/>
          <p:nvPr/>
        </p:nvSpPr>
        <p:spPr>
          <a:xfrm>
            <a:off x="3557270" y="4049395"/>
            <a:ext cx="953770"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rPr>
              <a:t>96.0%</a:t>
            </a:r>
            <a:endParaRPr lang="zh-CN" altLang="en-US" sz="200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53110" y="1171575"/>
            <a:ext cx="3377565"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3</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分离提纯仪器</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表格 2"/>
          <p:cNvGraphicFramePr/>
          <p:nvPr>
            <p:custDataLst>
              <p:tags r:id="rId1"/>
            </p:custDataLst>
          </p:nvPr>
        </p:nvGraphicFramePr>
        <p:xfrm>
          <a:off x="958850" y="1624965"/>
          <a:ext cx="10316845" cy="4351655"/>
        </p:xfrm>
        <a:graphic>
          <a:graphicData uri="http://schemas.openxmlformats.org/drawingml/2006/table">
            <a:tbl>
              <a:tblPr/>
              <a:tblGrid>
                <a:gridCol w="2357755"/>
                <a:gridCol w="2946400"/>
                <a:gridCol w="5012690"/>
              </a:tblGrid>
              <a:tr h="181610">
                <a:tc>
                  <a:txBody>
                    <a:bodyPr/>
                    <a:p>
                      <a:pPr indent="0" algn="ctr">
                        <a:buNone/>
                      </a:pPr>
                      <a:r>
                        <a:rPr lang="en-US" sz="1200" b="0">
                          <a:latin typeface="微软雅黑" panose="020B0503020204020204" pitchFamily="34" charset="-122"/>
                          <a:ea typeface="微软雅黑" panose="020B0503020204020204" pitchFamily="34" charset="-122"/>
                          <a:cs typeface="Calibri" panose="020F0502020204030204" charset="0"/>
                        </a:rPr>
                        <a:t>仪器</a:t>
                      </a:r>
                      <a:endParaRPr lang="en-US" altLang="en-US" sz="12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200" b="0">
                          <a:latin typeface="微软雅黑" panose="020B0503020204020204" pitchFamily="34" charset="-122"/>
                          <a:ea typeface="微软雅黑" panose="020B0503020204020204" pitchFamily="34" charset="-122"/>
                          <a:cs typeface="Calibri" panose="020F0502020204030204" charset="0"/>
                        </a:rPr>
                        <a:t>主要用途</a:t>
                      </a:r>
                      <a:endParaRPr lang="en-US" altLang="en-US" sz="1200" b="0">
                        <a:latin typeface="微软雅黑" panose="020B0503020204020204" pitchFamily="34" charset="-122"/>
                        <a:ea typeface="微软雅黑" panose="020B0503020204020204" pitchFamily="3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200" b="0">
                          <a:latin typeface="微软雅黑" panose="020B0503020204020204" pitchFamily="34" charset="-122"/>
                          <a:ea typeface="微软雅黑" panose="020B0503020204020204" pitchFamily="34" charset="-122"/>
                          <a:cs typeface="Calibri" panose="020F0502020204030204" charset="0"/>
                        </a:rPr>
                        <a:t>使用方法和注意事项</a:t>
                      </a:r>
                      <a:endParaRPr lang="en-US" altLang="en-US" sz="1200" b="0">
                        <a:latin typeface="微软雅黑" panose="020B0503020204020204" pitchFamily="34" charset="-122"/>
                        <a:ea typeface="微软雅黑" panose="020B0503020204020204" pitchFamily="3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634365">
                <a:tc>
                  <a:txBody>
                    <a:bodyPr/>
                    <a:p>
                      <a:pPr indent="0" algn="ctr">
                        <a:buNone/>
                      </a:pPr>
                      <a:r>
                        <a:rPr lang="en-US" sz="1200" b="0">
                          <a:latin typeface="微软雅黑" panose="020B0503020204020204" pitchFamily="34" charset="-122"/>
                          <a:ea typeface="微软雅黑" panose="020B0503020204020204" pitchFamily="34" charset="-122"/>
                          <a:cs typeface="微软雅黑" panose="020B0503020204020204" pitchFamily="34" charset="-122"/>
                        </a:rPr>
                        <a:t>                  A.球形分液漏斗</a:t>
                      </a:r>
                      <a:endParaRPr lang="en-US" sz="1200" b="0">
                        <a:latin typeface="微软雅黑" panose="020B0503020204020204" pitchFamily="34" charset="-122"/>
                        <a:ea typeface="微软雅黑" panose="020B0503020204020204" pitchFamily="34" charset="-122"/>
                        <a:cs typeface="微软雅黑" panose="020B0503020204020204" pitchFamily="34" charset="-122"/>
                      </a:endParaRPr>
                    </a:p>
                    <a:p>
                      <a:pPr indent="0" algn="ctr">
                        <a:buNone/>
                      </a:pPr>
                      <a:r>
                        <a:rPr lang="en-US" sz="1200" b="0">
                          <a:latin typeface="微软雅黑" panose="020B0503020204020204" pitchFamily="34" charset="-122"/>
                          <a:ea typeface="微软雅黑" panose="020B0503020204020204" pitchFamily="34" charset="-122"/>
                          <a:cs typeface="微软雅黑" panose="020B0503020204020204" pitchFamily="34" charset="-122"/>
                        </a:rPr>
                        <a:t>           B.梨形分液漏斗</a:t>
                      </a:r>
                      <a:endParaRPr lang="en-US" altLang="en-US" sz="12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200" b="0">
                          <a:latin typeface="微软雅黑" panose="020B0503020204020204" pitchFamily="34" charset="-122"/>
                          <a:ea typeface="微软雅黑" panose="020B0503020204020204" pitchFamily="34" charset="-122"/>
                          <a:cs typeface="微软雅黑" panose="020B0503020204020204" pitchFamily="34" charset="-122"/>
                        </a:rPr>
                        <a:t>(1)球形分液漏斗用于随时添加液体</a:t>
                      </a:r>
                      <a:r>
                        <a:rPr lang="en-US" sz="1200" b="0">
                          <a:latin typeface="微软雅黑" panose="020B0503020204020204" pitchFamily="34" charset="-122"/>
                          <a:ea typeface="微软雅黑" panose="020B0503020204020204" pitchFamily="34" charset="-122"/>
                          <a:cs typeface="微软雅黑" panose="020B0503020204020204" pitchFamily="34" charset="-122"/>
                        </a:rPr>
                        <a:t>;(2)梨形分液漏斗用于萃取、分液</a:t>
                      </a:r>
                      <a:endParaRPr lang="en-US" altLang="en-US" sz="1200" b="0">
                        <a:latin typeface="微软雅黑" panose="020B0503020204020204" pitchFamily="34" charset="-122"/>
                        <a:ea typeface="微软雅黑" panose="020B0503020204020204" pitchFamily="34" charset="-122"/>
                        <a:cs typeface="微软雅黑" panose="020B0503020204020204" pitchFamily="34" charset="-122"/>
                      </a:endParaRPr>
                    </a:p>
                  </a:txBody>
                  <a:tcPr marL="26669" marR="26669"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200" b="0">
                          <a:latin typeface="微软雅黑" panose="020B0503020204020204" pitchFamily="34" charset="-122"/>
                          <a:ea typeface="微软雅黑" panose="020B0503020204020204" pitchFamily="34" charset="-122"/>
                          <a:cs typeface="微软雅黑" panose="020B0503020204020204" pitchFamily="34" charset="-122"/>
                        </a:rPr>
                        <a:t>(1</a:t>
                      </a:r>
                      <a:r>
                        <a:rPr lang="en-US" sz="1200" b="0">
                          <a:latin typeface="微软雅黑" panose="020B0503020204020204" pitchFamily="34" charset="-122"/>
                          <a:ea typeface="微软雅黑" panose="020B0503020204020204" pitchFamily="34" charset="-122"/>
                          <a:cs typeface="微软雅黑" panose="020B0503020204020204" pitchFamily="34" charset="-122"/>
                        </a:rPr>
                        <a:t>)使用前注意检查活塞是否漏液;(2</a:t>
                      </a:r>
                      <a:r>
                        <a:rPr lang="en-US" sz="1200" b="0">
                          <a:latin typeface="微软雅黑" panose="020B0503020204020204" pitchFamily="34" charset="-122"/>
                          <a:ea typeface="微软雅黑" panose="020B0503020204020204" pitchFamily="34" charset="-122"/>
                          <a:cs typeface="微软雅黑" panose="020B0503020204020204" pitchFamily="34" charset="-122"/>
                        </a:rPr>
                        <a:t>)分离液体时,下层液体由下口放出</a:t>
                      </a:r>
                      <a:r>
                        <a:rPr lang="en-US" sz="1200" b="0">
                          <a:latin typeface="微软雅黑" panose="020B0503020204020204" pitchFamily="34" charset="-122"/>
                          <a:ea typeface="微软雅黑" panose="020B0503020204020204" pitchFamily="34" charset="-122"/>
                          <a:cs typeface="微软雅黑" panose="020B0503020204020204" pitchFamily="34" charset="-122"/>
                        </a:rPr>
                        <a:t>,上层液体由上口倒出;(3</a:t>
                      </a:r>
                      <a:r>
                        <a:rPr lang="en-US" sz="1200" b="0">
                          <a:latin typeface="微软雅黑" panose="020B0503020204020204" pitchFamily="34" charset="-122"/>
                          <a:ea typeface="微软雅黑" panose="020B0503020204020204" pitchFamily="34" charset="-122"/>
                          <a:cs typeface="微软雅黑" panose="020B0503020204020204" pitchFamily="34" charset="-122"/>
                        </a:rPr>
                        <a:t>)振荡时,下口应倾斜向上</a:t>
                      </a:r>
                      <a:r>
                        <a:rPr lang="en-US" sz="1200" b="0">
                          <a:latin typeface="微软雅黑" panose="020B0503020204020204" pitchFamily="34" charset="-122"/>
                          <a:ea typeface="微软雅黑" panose="020B0503020204020204" pitchFamily="34" charset="-122"/>
                          <a:cs typeface="微软雅黑" panose="020B0503020204020204" pitchFamily="34" charset="-122"/>
                        </a:rPr>
                        <a:t>,振荡之后要注意放气,避免炸裂</a:t>
                      </a:r>
                      <a:r>
                        <a:rPr lang="en-US" sz="1200" b="0">
                          <a:latin typeface="微软雅黑" panose="020B0503020204020204" pitchFamily="34" charset="-122"/>
                          <a:ea typeface="微软雅黑" panose="020B0503020204020204" pitchFamily="34" charset="-122"/>
                          <a:cs typeface="微软雅黑" panose="020B0503020204020204" pitchFamily="34" charset="-122"/>
                        </a:rPr>
                        <a:t>;(4)由下口放液时取掉分液漏斗磨口塞或者凹槽与小孔对齐</a:t>
                      </a:r>
                      <a:endParaRPr lang="en-US" altLang="en-US" sz="1200" b="0">
                        <a:latin typeface="微软雅黑" panose="020B0503020204020204" pitchFamily="34" charset="-122"/>
                        <a:ea typeface="微软雅黑" panose="020B0503020204020204" pitchFamily="34" charset="-122"/>
                        <a:cs typeface="微软雅黑" panose="020B0503020204020204" pitchFamily="3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86410">
                <a:tc>
                  <a:txBody>
                    <a:bodyPr/>
                    <a:p>
                      <a:pPr indent="0" algn="ctr">
                        <a:buNone/>
                      </a:pPr>
                      <a:r>
                        <a:rPr lang="en-US" sz="1200" b="0">
                          <a:latin typeface="微软雅黑" panose="020B0503020204020204" pitchFamily="34" charset="-122"/>
                          <a:ea typeface="微软雅黑" panose="020B0503020204020204" pitchFamily="34" charset="-122"/>
                          <a:cs typeface="微软雅黑" panose="020B0503020204020204" pitchFamily="34" charset="-122"/>
                        </a:rPr>
                        <a:t> 恒压滴液漏斗</a:t>
                      </a:r>
                      <a:endParaRPr lang="en-US" altLang="en-US" sz="12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200" b="0">
                          <a:latin typeface="微软雅黑" panose="020B0503020204020204" pitchFamily="34" charset="-122"/>
                          <a:ea typeface="微软雅黑" panose="020B0503020204020204" pitchFamily="34" charset="-122"/>
                          <a:cs typeface="微软雅黑" panose="020B0503020204020204" pitchFamily="34" charset="-122"/>
                        </a:rPr>
                        <a:t>用于添加液体,导管将漏斗上部和反应装置连通</a:t>
                      </a:r>
                      <a:r>
                        <a:rPr lang="en-US" sz="1200" b="0">
                          <a:latin typeface="微软雅黑" panose="020B0503020204020204" pitchFamily="34" charset="-122"/>
                          <a:ea typeface="微软雅黑" panose="020B0503020204020204" pitchFamily="34" charset="-122"/>
                          <a:cs typeface="微软雅黑" panose="020B0503020204020204" pitchFamily="34" charset="-122"/>
                        </a:rPr>
                        <a:t>,可以平衡气压,使漏斗内液体顺利滴下</a:t>
                      </a:r>
                      <a:endParaRPr lang="en-US" altLang="en-US" sz="1200" b="0">
                        <a:latin typeface="微软雅黑" panose="020B0503020204020204" pitchFamily="34" charset="-122"/>
                        <a:ea typeface="微软雅黑" panose="020B0503020204020204" pitchFamily="34" charset="-122"/>
                        <a:cs typeface="微软雅黑" panose="020B0503020204020204" pitchFamily="34" charset="-122"/>
                      </a:endParaRPr>
                    </a:p>
                  </a:txBody>
                  <a:tcPr marL="26669" marR="26669"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200" b="0">
                          <a:latin typeface="微软雅黑" panose="020B0503020204020204" pitchFamily="34" charset="-122"/>
                          <a:ea typeface="微软雅黑" panose="020B0503020204020204" pitchFamily="34" charset="-122"/>
                          <a:cs typeface="Calibri" panose="020F0502020204030204" charset="0"/>
                        </a:rPr>
                        <a:t>使用前注意检查活塞是否漏液</a:t>
                      </a:r>
                      <a:endParaRPr lang="en-US" altLang="en-US" sz="1200" b="0">
                        <a:latin typeface="微软雅黑" panose="020B0503020204020204" pitchFamily="34" charset="-122"/>
                        <a:ea typeface="微软雅黑" panose="020B0503020204020204" pitchFamily="3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184275">
                <a:tc>
                  <a:txBody>
                    <a:bodyPr/>
                    <a:p>
                      <a:pPr indent="0" algn="ctr">
                        <a:buNone/>
                      </a:pPr>
                      <a:r>
                        <a:rPr lang="en-US" sz="1200" b="0">
                          <a:latin typeface="微软雅黑" panose="020B0503020204020204" pitchFamily="34" charset="-122"/>
                          <a:ea typeface="微软雅黑" panose="020B0503020204020204" pitchFamily="34" charset="-122"/>
                          <a:cs typeface="微软雅黑" panose="020B0503020204020204" pitchFamily="34" charset="-122"/>
                        </a:rPr>
                        <a:t>                  A.直形冷凝管</a:t>
                      </a:r>
                      <a:endParaRPr lang="en-US" sz="1200" b="0">
                        <a:latin typeface="微软雅黑" panose="020B0503020204020204" pitchFamily="34" charset="-122"/>
                        <a:ea typeface="微软雅黑" panose="020B0503020204020204" pitchFamily="34" charset="-122"/>
                        <a:cs typeface="微软雅黑" panose="020B0503020204020204" pitchFamily="34" charset="-122"/>
                      </a:endParaRPr>
                    </a:p>
                    <a:p>
                      <a:pPr indent="0" algn="ctr">
                        <a:buNone/>
                      </a:pPr>
                      <a:r>
                        <a:rPr lang="en-US" sz="1200" b="0">
                          <a:latin typeface="微软雅黑" panose="020B0503020204020204" pitchFamily="34" charset="-122"/>
                          <a:ea typeface="微软雅黑" panose="020B0503020204020204" pitchFamily="34" charset="-122"/>
                          <a:cs typeface="微软雅黑" panose="020B0503020204020204" pitchFamily="34" charset="-122"/>
                        </a:rPr>
                        <a:t>          B.球形冷凝管</a:t>
                      </a:r>
                      <a:endParaRPr lang="en-US" sz="1200" b="0">
                        <a:latin typeface="微软雅黑" panose="020B0503020204020204" pitchFamily="34" charset="-122"/>
                        <a:ea typeface="微软雅黑" panose="020B0503020204020204" pitchFamily="34" charset="-122"/>
                        <a:cs typeface="微软雅黑" panose="020B0503020204020204" pitchFamily="34" charset="-122"/>
                      </a:endParaRPr>
                    </a:p>
                    <a:p>
                      <a:pPr indent="0" algn="ctr">
                        <a:buNone/>
                      </a:pPr>
                      <a:r>
                        <a:rPr lang="en-US" sz="1200" b="0">
                          <a:latin typeface="微软雅黑" panose="020B0503020204020204" pitchFamily="34" charset="-122"/>
                          <a:ea typeface="微软雅黑" panose="020B0503020204020204" pitchFamily="34" charset="-122"/>
                          <a:cs typeface="微软雅黑" panose="020B0503020204020204" pitchFamily="34" charset="-122"/>
                        </a:rPr>
                        <a:t>          C.空气冷凝管</a:t>
                      </a:r>
                      <a:endParaRPr lang="en-US" sz="1200" b="0">
                        <a:latin typeface="微软雅黑" panose="020B0503020204020204" pitchFamily="34" charset="-122"/>
                        <a:ea typeface="微软雅黑" panose="020B0503020204020204" pitchFamily="34" charset="-122"/>
                        <a:cs typeface="微软雅黑" panose="020B0503020204020204" pitchFamily="34" charset="-122"/>
                      </a:endParaRPr>
                    </a:p>
                    <a:p>
                      <a:pPr indent="0" algn="ctr">
                        <a:buNone/>
                      </a:pPr>
                      <a:r>
                        <a:rPr lang="en-US" sz="1200" b="0">
                          <a:latin typeface="微软雅黑" panose="020B0503020204020204" pitchFamily="34" charset="-122"/>
                          <a:ea typeface="微软雅黑" panose="020B0503020204020204" pitchFamily="34" charset="-122"/>
                          <a:cs typeface="微软雅黑" panose="020B0503020204020204" pitchFamily="34" charset="-122"/>
                        </a:rPr>
                        <a:t>          D.蛇形冷凝管</a:t>
                      </a:r>
                      <a:endParaRPr lang="en-US" altLang="en-US" sz="12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200" b="0">
                          <a:latin typeface="微软雅黑" panose="020B0503020204020204" pitchFamily="34" charset="-122"/>
                          <a:ea typeface="微软雅黑" panose="020B0503020204020204" pitchFamily="34" charset="-122"/>
                          <a:cs typeface="微软雅黑" panose="020B0503020204020204" pitchFamily="34" charset="-122"/>
                        </a:rPr>
                        <a:t>(1)用于蒸馏或分馏时冷凝易液化的气体</a:t>
                      </a:r>
                      <a:r>
                        <a:rPr lang="en-US" sz="1200" b="0">
                          <a:latin typeface="微软雅黑" panose="020B0503020204020204" pitchFamily="34" charset="-122"/>
                          <a:ea typeface="微软雅黑" panose="020B0503020204020204" pitchFamily="34" charset="-122"/>
                          <a:cs typeface="微软雅黑" panose="020B0503020204020204" pitchFamily="34" charset="-122"/>
                        </a:rPr>
                        <a:t>(2)用于液体回流</a:t>
                      </a:r>
                      <a:endParaRPr lang="en-US" altLang="en-US" sz="1200" b="0">
                        <a:latin typeface="微软雅黑" panose="020B0503020204020204" pitchFamily="34" charset="-122"/>
                        <a:ea typeface="微软雅黑" panose="020B0503020204020204" pitchFamily="34" charset="-122"/>
                        <a:cs typeface="微软雅黑" panose="020B0503020204020204" pitchFamily="34" charset="-122"/>
                      </a:endParaRPr>
                    </a:p>
                  </a:txBody>
                  <a:tcPr marL="26669" marR="26669"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200" b="0">
                          <a:latin typeface="微软雅黑" panose="020B0503020204020204" pitchFamily="34" charset="-122"/>
                          <a:ea typeface="微软雅黑" panose="020B0503020204020204" pitchFamily="34" charset="-122"/>
                          <a:cs typeface="微软雅黑" panose="020B0503020204020204" pitchFamily="34" charset="-122"/>
                        </a:rPr>
                        <a:t>(1</a:t>
                      </a:r>
                      <a:r>
                        <a:rPr lang="en-US" sz="1200" b="0">
                          <a:latin typeface="微软雅黑" panose="020B0503020204020204" pitchFamily="34" charset="-122"/>
                          <a:ea typeface="微软雅黑" panose="020B0503020204020204" pitchFamily="34" charset="-122"/>
                          <a:cs typeface="微软雅黑" panose="020B0503020204020204" pitchFamily="34" charset="-122"/>
                        </a:rPr>
                        <a:t>)直形冷凝管和空气冷凝管主要是蒸出产物时使用(包括蒸馏和分馏</a:t>
                      </a:r>
                      <a:r>
                        <a:rPr lang="en-US" sz="1200" b="0">
                          <a:latin typeface="微软雅黑" panose="020B0503020204020204" pitchFamily="34" charset="-122"/>
                          <a:ea typeface="微软雅黑" panose="020B0503020204020204" pitchFamily="34" charset="-122"/>
                          <a:cs typeface="微软雅黑" panose="020B0503020204020204" pitchFamily="34" charset="-122"/>
                        </a:rPr>
                        <a:t>),当蒸馏物沸点超过140 ℃时</a:t>
                      </a:r>
                      <a:r>
                        <a:rPr lang="en-US" sz="1200" b="0">
                          <a:latin typeface="微软雅黑" panose="020B0503020204020204" pitchFamily="34" charset="-122"/>
                          <a:ea typeface="微软雅黑" panose="020B0503020204020204" pitchFamily="34" charset="-122"/>
                          <a:cs typeface="微软雅黑" panose="020B0503020204020204" pitchFamily="34" charset="-122"/>
                        </a:rPr>
                        <a:t>,一般使用空气冷凝管,以免直形冷凝管通水冷却导致玻璃温差大而炸裂</a:t>
                      </a:r>
                      <a:r>
                        <a:rPr lang="en-US" sz="1200" b="0">
                          <a:latin typeface="微软雅黑" panose="020B0503020204020204" pitchFamily="34" charset="-122"/>
                          <a:ea typeface="微软雅黑" panose="020B0503020204020204" pitchFamily="34" charset="-122"/>
                          <a:cs typeface="微软雅黑" panose="020B0503020204020204" pitchFamily="34" charset="-122"/>
                        </a:rPr>
                        <a:t>(2)球形冷凝管、蛇形冷凝管通常用于气态物质的冷凝回流</a:t>
                      </a:r>
                      <a:r>
                        <a:rPr lang="en-US" sz="1200" b="0">
                          <a:latin typeface="微软雅黑" panose="020B0503020204020204" pitchFamily="34" charset="-122"/>
                          <a:ea typeface="微软雅黑" panose="020B0503020204020204" pitchFamily="34" charset="-122"/>
                          <a:cs typeface="微软雅黑" panose="020B0503020204020204" pitchFamily="34" charset="-122"/>
                        </a:rPr>
                        <a:t>,可提高反应物的转化率,一般竖立与烧瓶连接</a:t>
                      </a:r>
                      <a:r>
                        <a:rPr lang="en-US" sz="1200" b="0">
                          <a:latin typeface="微软雅黑" panose="020B0503020204020204" pitchFamily="34" charset="-122"/>
                          <a:ea typeface="微软雅黑" panose="020B0503020204020204" pitchFamily="34" charset="-122"/>
                          <a:cs typeface="微软雅黑" panose="020B0503020204020204" pitchFamily="34" charset="-122"/>
                        </a:rPr>
                        <a:t>(3)冷却水下口进上口出</a:t>
                      </a:r>
                      <a:r>
                        <a:rPr lang="en-US" sz="1200" b="0">
                          <a:latin typeface="微软雅黑" panose="020B0503020204020204" pitchFamily="34" charset="-122"/>
                          <a:ea typeface="微软雅黑" panose="020B0503020204020204" pitchFamily="34" charset="-122"/>
                          <a:cs typeface="微软雅黑" panose="020B0503020204020204" pitchFamily="34" charset="-122"/>
                        </a:rPr>
                        <a:t>(4)冷凝效率</a:t>
                      </a:r>
                      <a:r>
                        <a:rPr lang="en-US" sz="1200" b="0">
                          <a:latin typeface="微软雅黑" panose="020B0503020204020204" pitchFamily="34" charset="-122"/>
                          <a:ea typeface="微软雅黑" panose="020B0503020204020204" pitchFamily="34" charset="-122"/>
                          <a:cs typeface="微软雅黑" panose="020B0503020204020204" pitchFamily="34" charset="-122"/>
                        </a:rPr>
                        <a:t>:空气冷凝管&lt;直形冷凝管</a:t>
                      </a:r>
                      <a:r>
                        <a:rPr lang="en-US" sz="1200" b="0">
                          <a:latin typeface="微软雅黑" panose="020B0503020204020204" pitchFamily="34" charset="-122"/>
                          <a:ea typeface="微软雅黑" panose="020B0503020204020204" pitchFamily="34" charset="-122"/>
                          <a:cs typeface="微软雅黑" panose="020B0503020204020204" pitchFamily="34" charset="-122"/>
                        </a:rPr>
                        <a:t>&lt;球形冷凝管&lt;蛇形冷凝管</a:t>
                      </a:r>
                      <a:endParaRPr lang="en-US" altLang="en-US" sz="1200" b="0">
                        <a:latin typeface="微软雅黑" panose="020B0503020204020204" pitchFamily="34" charset="-122"/>
                        <a:ea typeface="微软雅黑" panose="020B0503020204020204" pitchFamily="34" charset="-122"/>
                        <a:cs typeface="微软雅黑" panose="020B0503020204020204" pitchFamily="3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83235">
                <a:tc>
                  <a:txBody>
                    <a:bodyPr/>
                    <a:p>
                      <a:pPr indent="0" algn="ctr">
                        <a:buNone/>
                      </a:pPr>
                      <a:r>
                        <a:rPr lang="en-US" sz="1200" b="0">
                          <a:latin typeface="微软雅黑" panose="020B0503020204020204" pitchFamily="34" charset="-122"/>
                          <a:ea typeface="微软雅黑" panose="020B0503020204020204" pitchFamily="34" charset="-122"/>
                          <a:cs typeface="Calibri" panose="020F0502020204030204" charset="0"/>
                        </a:rPr>
                        <a:t> </a:t>
                      </a:r>
                      <a:endParaRPr lang="en-US" altLang="en-US" sz="12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200" b="0">
                          <a:latin typeface="微软雅黑" panose="020B0503020204020204" pitchFamily="34" charset="-122"/>
                          <a:ea typeface="微软雅黑" panose="020B0503020204020204" pitchFamily="34" charset="-122"/>
                          <a:cs typeface="微软雅黑" panose="020B0503020204020204" pitchFamily="34" charset="-122"/>
                        </a:rPr>
                        <a:t>用于干燥或吸收某些气体;</a:t>
                      </a:r>
                      <a:r>
                        <a:rPr lang="en-US" sz="1200" b="0">
                          <a:latin typeface="微软雅黑" panose="020B0503020204020204" pitchFamily="34" charset="-122"/>
                          <a:ea typeface="微软雅黑" panose="020B0503020204020204" pitchFamily="34" charset="-122"/>
                          <a:cs typeface="微软雅黑" panose="020B0503020204020204" pitchFamily="34" charset="-122"/>
                        </a:rPr>
                        <a:t>干燥剂为固体颗粒,常用无水CaCl</a:t>
                      </a:r>
                      <a:r>
                        <a:rPr lang="en-US" sz="12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200" b="0">
                          <a:latin typeface="微软雅黑" panose="020B0503020204020204" pitchFamily="34" charset="-122"/>
                          <a:ea typeface="微软雅黑" panose="020B0503020204020204" pitchFamily="34" charset="-122"/>
                          <a:cs typeface="微软雅黑" panose="020B0503020204020204" pitchFamily="34" charset="-122"/>
                        </a:rPr>
                        <a:t>、碱石灰</a:t>
                      </a:r>
                      <a:endParaRPr lang="en-US" altLang="en-US" sz="1200" b="0">
                        <a:latin typeface="微软雅黑" panose="020B0503020204020204" pitchFamily="34" charset="-122"/>
                        <a:ea typeface="微软雅黑" panose="020B0503020204020204" pitchFamily="34" charset="-122"/>
                        <a:cs typeface="微软雅黑" panose="020B0503020204020204" pitchFamily="34" charset="-122"/>
                      </a:endParaRPr>
                    </a:p>
                  </a:txBody>
                  <a:tcPr marL="26669" marR="26669"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200" b="0">
                          <a:latin typeface="微软雅黑" panose="020B0503020204020204" pitchFamily="34" charset="-122"/>
                          <a:ea typeface="微软雅黑" panose="020B0503020204020204" pitchFamily="34" charset="-122"/>
                          <a:cs typeface="微软雅黑" panose="020B0503020204020204" pitchFamily="34" charset="-122"/>
                        </a:rPr>
                        <a:t>一般为大口进气,小口出气</a:t>
                      </a:r>
                      <a:endParaRPr lang="en-US" altLang="en-US" sz="1200" b="0">
                        <a:latin typeface="微软雅黑" panose="020B0503020204020204" pitchFamily="34" charset="-122"/>
                        <a:ea typeface="微软雅黑" panose="020B0503020204020204" pitchFamily="34" charset="-122"/>
                        <a:cs typeface="微软雅黑" panose="020B0503020204020204" pitchFamily="3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12115">
                <a:tc>
                  <a:txBody>
                    <a:bodyPr/>
                    <a:p>
                      <a:pPr indent="0" algn="ctr">
                        <a:buNone/>
                      </a:pPr>
                      <a:r>
                        <a:rPr lang="en-US" sz="1200" b="0">
                          <a:latin typeface="微软雅黑" panose="020B0503020204020204" pitchFamily="34" charset="-122"/>
                          <a:ea typeface="微软雅黑" panose="020B0503020204020204" pitchFamily="34" charset="-122"/>
                          <a:cs typeface="Calibri" panose="020F0502020204030204" charset="0"/>
                        </a:rPr>
                        <a:t> </a:t>
                      </a:r>
                      <a:endParaRPr lang="en-US" altLang="en-US" sz="12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200" b="0">
                          <a:latin typeface="微软雅黑" panose="020B0503020204020204" pitchFamily="34" charset="-122"/>
                          <a:ea typeface="微软雅黑" panose="020B0503020204020204" pitchFamily="34" charset="-122"/>
                          <a:cs typeface="微软雅黑" panose="020B0503020204020204" pitchFamily="34" charset="-122"/>
                        </a:rPr>
                        <a:t>除去气体中的杂质,其中广口瓶可换作大试管或锥形瓶</a:t>
                      </a:r>
                      <a:endParaRPr lang="en-US" altLang="en-US" sz="1200" b="0">
                        <a:latin typeface="微软雅黑" panose="020B0503020204020204" pitchFamily="34" charset="-122"/>
                        <a:ea typeface="微软雅黑" panose="020B0503020204020204" pitchFamily="34" charset="-122"/>
                        <a:cs typeface="微软雅黑" panose="020B0503020204020204" pitchFamily="34" charset="-122"/>
                      </a:endParaRPr>
                    </a:p>
                  </a:txBody>
                  <a:tcPr marL="26669" marR="26669"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200" b="0">
                          <a:latin typeface="微软雅黑" panose="020B0503020204020204" pitchFamily="34" charset="-122"/>
                          <a:ea typeface="微软雅黑" panose="020B0503020204020204" pitchFamily="34" charset="-122"/>
                          <a:cs typeface="微软雅黑" panose="020B0503020204020204" pitchFamily="34" charset="-122"/>
                        </a:rPr>
                        <a:t>洗气时,气体长管进短管出</a:t>
                      </a:r>
                      <a:endParaRPr lang="en-US" altLang="en-US" sz="1200" b="0">
                        <a:latin typeface="微软雅黑" panose="020B0503020204020204" pitchFamily="34" charset="-122"/>
                        <a:ea typeface="微软雅黑" panose="020B0503020204020204" pitchFamily="34" charset="-122"/>
                        <a:cs typeface="微软雅黑" panose="020B0503020204020204" pitchFamily="3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83235">
                <a:tc>
                  <a:txBody>
                    <a:bodyPr/>
                    <a:p>
                      <a:pPr indent="0" algn="ctr">
                        <a:buNone/>
                      </a:pPr>
                      <a:r>
                        <a:rPr lang="en-US" sz="1200" b="0">
                          <a:latin typeface="微软雅黑" panose="020B0503020204020204" pitchFamily="34" charset="-122"/>
                          <a:ea typeface="微软雅黑" panose="020B0503020204020204" pitchFamily="34" charset="-122"/>
                          <a:cs typeface="Calibri" panose="020F0502020204030204" charset="0"/>
                        </a:rPr>
                        <a:t> </a:t>
                      </a:r>
                      <a:endParaRPr lang="en-US" altLang="en-US" sz="12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200" b="0">
                          <a:latin typeface="微软雅黑" panose="020B0503020204020204" pitchFamily="34" charset="-122"/>
                          <a:ea typeface="微软雅黑" panose="020B0503020204020204" pitchFamily="34" charset="-122"/>
                          <a:cs typeface="微软雅黑" panose="020B0503020204020204" pitchFamily="34" charset="-122"/>
                        </a:rPr>
                        <a:t>常用于有机实验中</a:t>
                      </a:r>
                      <a:r>
                        <a:rPr lang="en-US" sz="1200" b="0">
                          <a:latin typeface="微软雅黑" panose="020B0503020204020204" pitchFamily="34" charset="-122"/>
                          <a:ea typeface="微软雅黑" panose="020B0503020204020204" pitchFamily="34" charset="-122"/>
                          <a:cs typeface="微软雅黑" panose="020B0503020204020204" pitchFamily="34" charset="-122"/>
                        </a:rPr>
                        <a:t>,可将反应过程中产生的水分离出反应体系,以提高转化率</a:t>
                      </a:r>
                      <a:endParaRPr lang="en-US" altLang="en-US" sz="1200" b="0">
                        <a:latin typeface="微软雅黑" panose="020B0503020204020204" pitchFamily="34" charset="-122"/>
                        <a:ea typeface="微软雅黑" panose="020B0503020204020204" pitchFamily="34" charset="-122"/>
                        <a:cs typeface="微软雅黑" panose="020B0503020204020204" pitchFamily="34" charset="-122"/>
                      </a:endParaRPr>
                    </a:p>
                  </a:txBody>
                  <a:tcPr marL="26669" marR="26669"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200" b="0">
                          <a:latin typeface="微软雅黑" panose="020B0503020204020204" pitchFamily="34" charset="-122"/>
                          <a:ea typeface="微软雅黑" panose="020B0503020204020204" pitchFamily="34" charset="-122"/>
                          <a:cs typeface="微软雅黑" panose="020B0503020204020204" pitchFamily="34" charset="-122"/>
                        </a:rPr>
                        <a:t>要求与水一起被蒸出来的物质与水不互溶,且密度比水小</a:t>
                      </a:r>
                      <a:endParaRPr lang="en-US" altLang="en-US" sz="1200" b="0">
                        <a:latin typeface="微软雅黑" panose="020B0503020204020204" pitchFamily="34" charset="-122"/>
                        <a:ea typeface="微软雅黑" panose="020B0503020204020204" pitchFamily="34" charset="-122"/>
                        <a:cs typeface="微软雅黑" panose="020B0503020204020204" pitchFamily="3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86410">
                <a:tc>
                  <a:txBody>
                    <a:bodyPr/>
                    <a:p>
                      <a:pPr indent="0" algn="ctr">
                        <a:buNone/>
                      </a:pPr>
                      <a:r>
                        <a:rPr lang="en-US" sz="1200" b="0">
                          <a:latin typeface="微软雅黑" panose="020B0503020204020204" pitchFamily="34" charset="-122"/>
                          <a:ea typeface="微软雅黑" panose="020B0503020204020204" pitchFamily="34" charset="-122"/>
                          <a:cs typeface="Calibri" panose="020F0502020204030204" charset="0"/>
                        </a:rPr>
                        <a:t> </a:t>
                      </a:r>
                      <a:endParaRPr lang="en-US" altLang="en-US" sz="12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200" b="0">
                          <a:latin typeface="微软雅黑" panose="020B0503020204020204" pitchFamily="34" charset="-122"/>
                          <a:ea typeface="微软雅黑" panose="020B0503020204020204" pitchFamily="34" charset="-122"/>
                          <a:cs typeface="微软雅黑" panose="020B0503020204020204" pitchFamily="34" charset="-122"/>
                        </a:rPr>
                        <a:t>(1)存放干燥的物质</a:t>
                      </a:r>
                      <a:r>
                        <a:rPr lang="en-US" sz="1200" b="0">
                          <a:latin typeface="微软雅黑" panose="020B0503020204020204" pitchFamily="34" charset="-122"/>
                          <a:ea typeface="微软雅黑" panose="020B0503020204020204" pitchFamily="34" charset="-122"/>
                          <a:cs typeface="微软雅黑" panose="020B0503020204020204" pitchFamily="34" charset="-122"/>
                        </a:rPr>
                        <a:t>;(2)干燥潮湿物质</a:t>
                      </a:r>
                      <a:r>
                        <a:rPr lang="en-US" sz="1200" b="0">
                          <a:latin typeface="微软雅黑" panose="020B0503020204020204" pitchFamily="34" charset="-122"/>
                          <a:ea typeface="微软雅黑" panose="020B0503020204020204" pitchFamily="34" charset="-122"/>
                          <a:cs typeface="微软雅黑" panose="020B0503020204020204" pitchFamily="34" charset="-122"/>
                        </a:rPr>
                        <a:t>;(3)冷却坩埚中灼烧后的物质</a:t>
                      </a:r>
                      <a:endParaRPr lang="en-US" altLang="en-US" sz="1200" b="0">
                        <a:latin typeface="微软雅黑" panose="020B0503020204020204" pitchFamily="34" charset="-122"/>
                        <a:ea typeface="微软雅黑" panose="020B0503020204020204" pitchFamily="34" charset="-122"/>
                        <a:cs typeface="微软雅黑" panose="020B0503020204020204" pitchFamily="34" charset="-122"/>
                      </a:endParaRPr>
                    </a:p>
                  </a:txBody>
                  <a:tcPr marL="26669" marR="26669"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200" b="0">
                          <a:latin typeface="微软雅黑" panose="020B0503020204020204" pitchFamily="34" charset="-122"/>
                          <a:ea typeface="微软雅黑" panose="020B0503020204020204" pitchFamily="34" charset="-122"/>
                          <a:cs typeface="微软雅黑" panose="020B0503020204020204" pitchFamily="34" charset="-122"/>
                        </a:rPr>
                        <a:t>(1</a:t>
                      </a:r>
                      <a:r>
                        <a:rPr lang="en-US" sz="1200" b="0">
                          <a:latin typeface="微软雅黑" panose="020B0503020204020204" pitchFamily="34" charset="-122"/>
                          <a:ea typeface="微软雅黑" panose="020B0503020204020204" pitchFamily="34" charset="-122"/>
                          <a:cs typeface="微软雅黑" panose="020B0503020204020204" pitchFamily="34" charset="-122"/>
                        </a:rPr>
                        <a:t>)过热的物质应稍冷却后放入;(2</a:t>
                      </a:r>
                      <a:r>
                        <a:rPr lang="en-US" sz="1200" b="0">
                          <a:latin typeface="微软雅黑" panose="020B0503020204020204" pitchFamily="34" charset="-122"/>
                          <a:ea typeface="微软雅黑" panose="020B0503020204020204" pitchFamily="34" charset="-122"/>
                          <a:cs typeface="微软雅黑" panose="020B0503020204020204" pitchFamily="34" charset="-122"/>
                        </a:rPr>
                        <a:t>)磨口处应涂一层凡士林,便于器皿密封</a:t>
                      </a:r>
                      <a:r>
                        <a:rPr lang="en-US" sz="1200" b="0">
                          <a:latin typeface="微软雅黑" panose="020B0503020204020204" pitchFamily="34" charset="-122"/>
                          <a:ea typeface="微软雅黑" panose="020B0503020204020204" pitchFamily="34" charset="-122"/>
                          <a:cs typeface="微软雅黑" panose="020B0503020204020204" pitchFamily="34" charset="-122"/>
                        </a:rPr>
                        <a:t>;(3)开盖时</a:t>
                      </a:r>
                      <a:r>
                        <a:rPr lang="en-US" sz="1200" b="0">
                          <a:latin typeface="微软雅黑" panose="020B0503020204020204" pitchFamily="34" charset="-122"/>
                          <a:ea typeface="微软雅黑" panose="020B0503020204020204" pitchFamily="34" charset="-122"/>
                          <a:cs typeface="微软雅黑" panose="020B0503020204020204" pitchFamily="34" charset="-122"/>
                        </a:rPr>
                        <a:t>,只平推不用力拔;(4</a:t>
                      </a:r>
                      <a:r>
                        <a:rPr lang="en-US" sz="1200" b="0">
                          <a:latin typeface="微软雅黑" panose="020B0503020204020204" pitchFamily="34" charset="-122"/>
                          <a:ea typeface="微软雅黑" panose="020B0503020204020204" pitchFamily="34" charset="-122"/>
                          <a:cs typeface="微软雅黑" panose="020B0503020204020204" pitchFamily="34" charset="-122"/>
                        </a:rPr>
                        <a:t>)下层可放置变色硅胶,便于观察干燥剂状态</a:t>
                      </a:r>
                      <a:endParaRPr lang="en-US" altLang="en-US" sz="1200" b="0">
                        <a:latin typeface="微软雅黑" panose="020B0503020204020204" pitchFamily="34" charset="-122"/>
                        <a:ea typeface="微软雅黑" panose="020B0503020204020204" pitchFamily="34" charset="-122"/>
                        <a:cs typeface="微软雅黑" panose="020B0503020204020204" pitchFamily="3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pic>
        <p:nvPicPr>
          <p:cNvPr id="5" name="图片 4"/>
          <p:cNvPicPr/>
          <p:nvPr/>
        </p:nvPicPr>
        <p:blipFill>
          <a:blip r:embed="rId2"/>
          <a:stretch>
            <a:fillRect/>
          </a:stretch>
        </p:blipFill>
        <p:spPr>
          <a:xfrm>
            <a:off x="1073150" y="1819275"/>
            <a:ext cx="180340" cy="643255"/>
          </a:xfrm>
          <a:prstGeom prst="rect">
            <a:avLst/>
          </a:prstGeom>
          <a:noFill/>
          <a:ln w="9525">
            <a:noFill/>
          </a:ln>
        </p:spPr>
      </p:pic>
      <p:pic>
        <p:nvPicPr>
          <p:cNvPr id="6" name="图片 5"/>
          <p:cNvPicPr/>
          <p:nvPr/>
        </p:nvPicPr>
        <p:blipFill>
          <a:blip r:embed="rId3"/>
          <a:stretch>
            <a:fillRect/>
          </a:stretch>
        </p:blipFill>
        <p:spPr>
          <a:xfrm>
            <a:off x="1253490" y="2463165"/>
            <a:ext cx="173355" cy="487680"/>
          </a:xfrm>
          <a:prstGeom prst="rect">
            <a:avLst/>
          </a:prstGeom>
          <a:noFill/>
          <a:ln w="9525">
            <a:noFill/>
          </a:ln>
        </p:spPr>
      </p:pic>
      <p:pic>
        <p:nvPicPr>
          <p:cNvPr id="8" name="图片 7"/>
          <p:cNvPicPr/>
          <p:nvPr/>
        </p:nvPicPr>
        <p:blipFill>
          <a:blip r:embed="rId4"/>
          <a:stretch>
            <a:fillRect/>
          </a:stretch>
        </p:blipFill>
        <p:spPr>
          <a:xfrm>
            <a:off x="950913" y="3142615"/>
            <a:ext cx="777240" cy="830580"/>
          </a:xfrm>
          <a:prstGeom prst="rect">
            <a:avLst/>
          </a:prstGeom>
          <a:noFill/>
          <a:ln w="9525">
            <a:noFill/>
          </a:ln>
        </p:spPr>
      </p:pic>
      <p:pic>
        <p:nvPicPr>
          <p:cNvPr id="9" name="图片 8"/>
          <p:cNvPicPr/>
          <p:nvPr/>
        </p:nvPicPr>
        <p:blipFill>
          <a:blip r:embed="rId5"/>
          <a:stretch>
            <a:fillRect/>
          </a:stretch>
        </p:blipFill>
        <p:spPr>
          <a:xfrm>
            <a:off x="1426845" y="4164965"/>
            <a:ext cx="1297940" cy="367030"/>
          </a:xfrm>
          <a:prstGeom prst="rect">
            <a:avLst/>
          </a:prstGeom>
          <a:noFill/>
          <a:ln w="9525">
            <a:noFill/>
          </a:ln>
        </p:spPr>
      </p:pic>
      <p:pic>
        <p:nvPicPr>
          <p:cNvPr id="10" name="图片 9"/>
          <p:cNvPicPr/>
          <p:nvPr/>
        </p:nvPicPr>
        <p:blipFill>
          <a:blip r:embed="rId6"/>
          <a:stretch>
            <a:fillRect/>
          </a:stretch>
        </p:blipFill>
        <p:spPr>
          <a:xfrm>
            <a:off x="1728470" y="4531995"/>
            <a:ext cx="438785" cy="451485"/>
          </a:xfrm>
          <a:prstGeom prst="rect">
            <a:avLst/>
          </a:prstGeom>
          <a:noFill/>
          <a:ln w="9525">
            <a:noFill/>
          </a:ln>
        </p:spPr>
      </p:pic>
      <p:pic>
        <p:nvPicPr>
          <p:cNvPr id="11" name="图片 10"/>
          <p:cNvPicPr/>
          <p:nvPr/>
        </p:nvPicPr>
        <p:blipFill>
          <a:blip r:embed="rId7"/>
          <a:stretch>
            <a:fillRect/>
          </a:stretch>
        </p:blipFill>
        <p:spPr>
          <a:xfrm>
            <a:off x="1728470" y="5078730"/>
            <a:ext cx="631190" cy="386080"/>
          </a:xfrm>
          <a:prstGeom prst="rect">
            <a:avLst/>
          </a:prstGeom>
          <a:noFill/>
          <a:ln w="9525">
            <a:noFill/>
          </a:ln>
        </p:spPr>
      </p:pic>
      <p:pic>
        <p:nvPicPr>
          <p:cNvPr id="12" name="图片 11"/>
          <p:cNvPicPr/>
          <p:nvPr/>
        </p:nvPicPr>
        <p:blipFill>
          <a:blip r:embed="rId8"/>
          <a:stretch>
            <a:fillRect/>
          </a:stretch>
        </p:blipFill>
        <p:spPr>
          <a:xfrm>
            <a:off x="1824038" y="5560060"/>
            <a:ext cx="342900" cy="426720"/>
          </a:xfrm>
          <a:prstGeom prst="rect">
            <a:avLst/>
          </a:prstGeom>
          <a:noFill/>
          <a:ln w="9525">
            <a:noFill/>
          </a:ln>
        </p:spPr>
      </p:pic>
      <p:pic>
        <p:nvPicPr>
          <p:cNvPr id="650" name="image638.jpeg"/>
          <p:cNvPicPr>
            <a:picLocks noChangeAspect="1"/>
          </p:cNvPicPr>
          <p:nvPr>
            <p:custDataLst>
              <p:tags r:id="rId9"/>
            </p:custDataLst>
          </p:nvPr>
        </p:nvPicPr>
        <p:blipFill>
          <a:blip r:embed="rId10"/>
          <a:stretch>
            <a:fillRect/>
          </a:stretch>
        </p:blipFill>
        <p:spPr>
          <a:xfrm>
            <a:off x="1426845" y="1795780"/>
            <a:ext cx="158750" cy="667385"/>
          </a:xfrm>
          <a:prstGeom prst="rect">
            <a:avLst/>
          </a:prstGeom>
        </p:spPr>
      </p:pic>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答案"/>
          <p:cNvPicPr>
            <a:picLocks noChangeAspect="1"/>
          </p:cNvPicPr>
          <p:nvPr/>
        </p:nvPicPr>
        <p:blipFill>
          <a:blip r:embed="rId1"/>
          <a:stretch>
            <a:fillRect/>
          </a:stretch>
        </p:blipFill>
        <p:spPr>
          <a:xfrm>
            <a:off x="605790" y="1990725"/>
            <a:ext cx="10821035" cy="1833245"/>
          </a:xfrm>
          <a:prstGeom prst="rect">
            <a:avLst/>
          </a:prstGeom>
        </p:spPr>
      </p:pic>
      <p:sp>
        <p:nvSpPr>
          <p:cNvPr id="3" name="文本框 2"/>
          <p:cNvSpPr txBox="1"/>
          <p:nvPr/>
        </p:nvSpPr>
        <p:spPr>
          <a:xfrm>
            <a:off x="680085" y="1149985"/>
            <a:ext cx="2619375"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考法1　滴定计算</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80" name="image268.jpeg"/>
          <p:cNvPicPr>
            <a:picLocks noChangeAspect="1"/>
          </p:cNvPicPr>
          <p:nvPr>
            <p:custDataLst>
              <p:tags r:id="rId2"/>
            </p:custDataLst>
          </p:nvPr>
        </p:nvPicPr>
        <p:blipFill>
          <a:blip r:embed="rId3"/>
          <a:stretch>
            <a:fillRect/>
          </a:stretch>
        </p:blipFill>
        <p:spPr>
          <a:xfrm>
            <a:off x="3432810" y="1279525"/>
            <a:ext cx="579755" cy="330835"/>
          </a:xfrm>
          <a:prstGeom prst="rect">
            <a:avLst/>
          </a:prstGeom>
        </p:spPr>
      </p:pic>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63905" y="1044575"/>
            <a:ext cx="2524125"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考法2　热重分析</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870585" y="1702435"/>
            <a:ext cx="9692005" cy="4246245"/>
          </a:xfrm>
          <a:prstGeom prst="rect">
            <a:avLst/>
          </a:prstGeom>
          <a:noFill/>
        </p:spPr>
        <p:txBody>
          <a:bodyPr wrap="square" rtlCol="0">
            <a:spAutoFit/>
          </a:bodyPr>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1测定固体物质组成的热重法</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只要物质受热时发生质量变化,都可以用热重法来研究物质的组成。热重法是在控制温度的条件下,测量物质的质量与温度关系的方法。</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2热重曲线的分析方法</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通过分析热重曲线,就可以知道被测物质失重率是多少、分几步分解、分解的温度范围、热稳定性、结晶水的含量等信息,由此也可推断出从体系中分离的是什么物质。</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(1)设晶体为1 mol。</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(2)失重一般是先失水,再失非金属氧化物。</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(3)计算每步的m余,</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×100%=固体残留率。</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(4)晶体中金属元素质量不减少,仍在m余中。</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(5)失重的最终产物一般为金属氧化物,由质量守恒得m</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O</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,由n金属∶n</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O</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即可求出失重后物质的化学式。</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descr="公式"/>
          <p:cNvPicPr>
            <a:picLocks noChangeAspect="1"/>
          </p:cNvPicPr>
          <p:nvPr/>
        </p:nvPicPr>
        <p:blipFill>
          <a:blip r:embed="rId1"/>
          <a:stretch>
            <a:fillRect/>
          </a:stretch>
        </p:blipFill>
        <p:spPr>
          <a:xfrm>
            <a:off x="3197860" y="4519930"/>
            <a:ext cx="1155700" cy="386715"/>
          </a:xfrm>
          <a:prstGeom prst="rect">
            <a:avLst/>
          </a:prstGeom>
        </p:spPr>
      </p:pic>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64540" y="1042670"/>
            <a:ext cx="2601595"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nchor="t">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考法2　热重分析</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764540" y="1628140"/>
            <a:ext cx="4064000" cy="460375"/>
          </a:xfrm>
          <a:prstGeom prst="rect">
            <a:avLst/>
          </a:prstGeom>
          <a:noFill/>
        </p:spPr>
        <p:txBody>
          <a:bodyPr wrap="square" rtlCol="0">
            <a:spAutoFit/>
          </a:bodyPr>
          <a:p>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真题例2</a:t>
            </a:r>
            <a:endPar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869950" y="2152015"/>
            <a:ext cx="9288780"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[全国乙2023·28节选]在N</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气氛中,FeSO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·7H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O的脱水热分解过程如图所示:</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91" name="image279.jpeg"/>
          <p:cNvPicPr>
            <a:picLocks noChangeAspect="1"/>
          </p:cNvPicPr>
          <p:nvPr>
            <p:custDataLst>
              <p:tags r:id="rId1"/>
            </p:custDataLst>
          </p:nvPr>
        </p:nvPicPr>
        <p:blipFill>
          <a:blip r:embed="rId2"/>
          <a:stretch>
            <a:fillRect/>
          </a:stretch>
        </p:blipFill>
        <p:spPr>
          <a:xfrm>
            <a:off x="918210" y="2887980"/>
            <a:ext cx="3656965" cy="2634615"/>
          </a:xfrm>
          <a:prstGeom prst="rect">
            <a:avLst/>
          </a:prstGeom>
        </p:spPr>
      </p:pic>
      <p:sp>
        <p:nvSpPr>
          <p:cNvPr id="6" name="文本框 5"/>
          <p:cNvSpPr txBox="1"/>
          <p:nvPr/>
        </p:nvSpPr>
        <p:spPr>
          <a:xfrm>
            <a:off x="5363210" y="3199765"/>
            <a:ext cx="5931535" cy="1282700"/>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根据上述实验结果,可知x=</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,y=</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a:t> </a:t>
            </a:r>
            <a:endParaRPr lang="zh-CN" altLang="en-US"/>
          </a:p>
        </p:txBody>
      </p:sp>
      <p:sp>
        <p:nvSpPr>
          <p:cNvPr id="5" name="文本框 4"/>
          <p:cNvSpPr txBox="1"/>
          <p:nvPr/>
        </p:nvSpPr>
        <p:spPr>
          <a:xfrm>
            <a:off x="8243570" y="302895"/>
            <a:ext cx="4064000" cy="460375"/>
          </a:xfrm>
          <a:prstGeom prst="rect">
            <a:avLst/>
          </a:prstGeom>
          <a:noFill/>
        </p:spPr>
        <p:txBody>
          <a:bodyPr wrap="square" rtlCol="0">
            <a:spAutoFit/>
          </a:bodyPr>
          <a:p>
            <a:r>
              <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例题</a:t>
            </a:r>
            <a:r>
              <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P91</a:t>
            </a:r>
            <a:endPar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8527415" y="3168015"/>
            <a:ext cx="626745" cy="460375"/>
          </a:xfrm>
          <a:prstGeom prst="rect">
            <a:avLst/>
          </a:prstGeom>
          <a:noFill/>
        </p:spPr>
        <p:txBody>
          <a:bodyPr wrap="square" rtlCol="0">
            <a:spAutoFit/>
          </a:bodyPr>
          <a:p>
            <a:r>
              <a:rPr lang="en-US" altLang="zh-CN" sz="2400">
                <a:latin typeface="微软雅黑" panose="020B0503020204020204" pitchFamily="34" charset="-122"/>
                <a:ea typeface="微软雅黑" panose="020B0503020204020204" pitchFamily="34" charset="-122"/>
              </a:rPr>
              <a:t>4</a:t>
            </a:r>
            <a:endParaRPr lang="en-US" altLang="zh-CN" sz="2400">
              <a:latin typeface="微软雅黑" panose="020B0503020204020204" pitchFamily="34" charset="-122"/>
              <a:ea typeface="微软雅黑" panose="020B0503020204020204" pitchFamily="34" charset="-122"/>
            </a:endParaRPr>
          </a:p>
        </p:txBody>
      </p:sp>
      <p:sp>
        <p:nvSpPr>
          <p:cNvPr id="8" name="文本框 7"/>
          <p:cNvSpPr txBox="1"/>
          <p:nvPr/>
        </p:nvSpPr>
        <p:spPr>
          <a:xfrm>
            <a:off x="9961245" y="3157220"/>
            <a:ext cx="636905" cy="398780"/>
          </a:xfrm>
          <a:prstGeom prst="rect">
            <a:avLst/>
          </a:prstGeom>
          <a:noFill/>
        </p:spPr>
        <p:txBody>
          <a:bodyPr wrap="square" rtlCol="0">
            <a:spAutoFit/>
          </a:bodyPr>
          <a:p>
            <a:r>
              <a:rPr lang="en-US" altLang="zh-CN" sz="2000">
                <a:latin typeface="微软雅黑" panose="020B0503020204020204" pitchFamily="34" charset="-122"/>
                <a:ea typeface="微软雅黑" panose="020B0503020204020204" pitchFamily="34" charset="-122"/>
              </a:rPr>
              <a:t>1</a:t>
            </a:r>
            <a:endParaRPr lang="en-US" altLang="zh-CN" sz="200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6745" y="1170305"/>
            <a:ext cx="2569845"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nchor="t">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考法2　热重分析</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860425" y="1915160"/>
            <a:ext cx="9925050" cy="2921635"/>
          </a:xfrm>
          <a:prstGeom prst="rect">
            <a:avLst/>
          </a:prstGeom>
          <a:noFill/>
        </p:spPr>
        <p:txBody>
          <a:bodyPr wrap="square" rtlCol="0">
            <a:noAutofit/>
          </a:bodyPr>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【解析】令FeSO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·7H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O的物质的量为1 mol,则质量为278 g,失重比为19.4%时,失去水的质量为278 g×19.4%≈54 g,则失去水的物质的量为3 mol,故x=7-3=4;同理,当失重比为38.8%时,失水的物质的量为6 mol,故y=7-6=1。</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custDataLst>
                  <p:tags r:id="rId1"/>
                </p:custDataLst>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4" name="弧形 23"/>
              <p:cNvSpPr/>
              <p:nvPr>
                <p:custDataLst>
                  <p:tags r:id="rId2"/>
                </p:custDataLst>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custDataLst>
                <p:tags r:id="rId3"/>
              </p:custDataLst>
            </p:nvPr>
          </p:nvSpPr>
          <p:spPr>
            <a:xfrm>
              <a:off x="-334011" y="2342515"/>
              <a:ext cx="2100896" cy="2003969"/>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4800" dirty="0">
                  <a:latin typeface="+mj-lt"/>
                  <a:ea typeface="黑体" panose="02010609060101010101" charset="-122"/>
                  <a:cs typeface="+mj-lt"/>
                </a:rPr>
                <a:t>6</a:t>
              </a:r>
              <a:endParaRPr lang="en-US" altLang="zh-CN" sz="4800" dirty="0">
                <a:latin typeface="+mj-lt"/>
                <a:ea typeface="黑体" panose="02010609060101010101" charset="-122"/>
                <a:cs typeface="+mj-lt"/>
              </a:endParaRPr>
            </a:p>
          </p:txBody>
        </p:sp>
      </p:grpSp>
      <p:sp>
        <p:nvSpPr>
          <p:cNvPr id="2" name="文本框 1"/>
          <p:cNvSpPr txBox="1"/>
          <p:nvPr/>
        </p:nvSpPr>
        <p:spPr>
          <a:xfrm>
            <a:off x="4035425" y="3189605"/>
            <a:ext cx="6919595" cy="1303655"/>
          </a:xfrm>
          <a:prstGeom prst="rect">
            <a:avLst/>
          </a:prstGeom>
          <a:noFill/>
        </p:spPr>
        <p:txBody>
          <a:bodyPr wrap="square" rtlCol="0">
            <a:noAutofit/>
          </a:bodyPr>
          <a:p>
            <a:pPr algn="ctr"/>
            <a:r>
              <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专题</a:t>
            </a:r>
            <a:r>
              <a:rPr lang="en-US" altLang="zh-CN"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6</a:t>
            </a:r>
            <a:endPar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r>
              <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实验设计与评价　探究性实验</a:t>
            </a:r>
            <a:endPar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029335" y="1670050"/>
            <a:ext cx="9766300" cy="3361690"/>
          </a:xfrm>
          <a:prstGeom prst="rect">
            <a:avLst/>
          </a:prstGeom>
          <a:noFill/>
        </p:spPr>
        <p:txBody>
          <a:bodyPr wrap="square" rtlCol="0">
            <a:noAutofit/>
          </a:bodyPr>
          <a:p>
            <a:pPr indent="0" fontAlgn="auto">
              <a:lnSpc>
                <a:spcPts val="348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实验设计与评价和探究性实验是实验综合题的新风向,具有较高的灵活性和创新性。实验设计与评价类题目一般在选择题中考查学生对化学实验知识的掌握程度。探究性实验通常以物质性质探究或化学反应原理探究为背景,提出猜想并给出部分实验设计,结合实验操作和各种验证猜想考查学生分析问题和解决问题的能力。突破此类问题需要从实验猜想中提炼信息,各种验证猜想的方式都是为了解决问题,要时刻联想如何运用题目提供的信息解决问题,进而验证猜想。</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765175" y="1117600"/>
            <a:ext cx="3165475"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化学实验方案设计</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965835" y="1787525"/>
            <a:ext cx="4064000"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(1)实验设计的基本原则</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95" name="image283.jpeg"/>
          <p:cNvPicPr>
            <a:picLocks noChangeAspect="1"/>
          </p:cNvPicPr>
          <p:nvPr>
            <p:custDataLst>
              <p:tags r:id="rId1"/>
            </p:custDataLst>
          </p:nvPr>
        </p:nvPicPr>
        <p:blipFill>
          <a:blip r:embed="rId2"/>
          <a:stretch>
            <a:fillRect/>
          </a:stretch>
        </p:blipFill>
        <p:spPr>
          <a:xfrm>
            <a:off x="1093470" y="2494915"/>
            <a:ext cx="4098925" cy="1501140"/>
          </a:xfrm>
          <a:prstGeom prst="rect">
            <a:avLst/>
          </a:prstGeom>
        </p:spPr>
      </p:pic>
      <p:sp>
        <p:nvSpPr>
          <p:cNvPr id="6" name="文本框 5"/>
          <p:cNvSpPr txBox="1"/>
          <p:nvPr/>
        </p:nvSpPr>
        <p:spPr>
          <a:xfrm>
            <a:off x="966470" y="4304665"/>
            <a:ext cx="7143115" cy="1630045"/>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(2)实验设计的一般思路</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①反应物廉价易得,无毒、无腐蚀性,用量少;</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②反应条件易于控制,操作安全,装置简单,耗能低,反应物转化率高;</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③生成物要尽可能纯净,无毒、无污染。</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13130" y="1195070"/>
            <a:ext cx="10022205" cy="4467225"/>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(3)实验设计的一般步骤</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①明确目的和原理。</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②选择药品、仪器。</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③排除干扰因素:a.定性实验——影响现象清晰度;b.定量实验——影响数据准确度;c.制备实验——影响纯度、产率。</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④实施实验操作:注意安全性、严谨性、规范性等。</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⑤记录现象、数据。多组平行实验的数据,偏差大的数据在计算时应舍去。</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⑥分析归纳结论。</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96" name="image284.jpeg"/>
          <p:cNvPicPr>
            <a:picLocks noChangeAspect="1"/>
          </p:cNvPicPr>
          <p:nvPr>
            <p:custDataLst>
              <p:tags r:id="rId1"/>
            </p:custDataLst>
          </p:nvPr>
        </p:nvPicPr>
        <p:blipFill>
          <a:blip r:embed="rId2"/>
          <a:stretch>
            <a:fillRect/>
          </a:stretch>
        </p:blipFill>
        <p:spPr>
          <a:xfrm>
            <a:off x="1957070" y="1843405"/>
            <a:ext cx="5325745" cy="826135"/>
          </a:xfrm>
          <a:prstGeom prst="rect">
            <a:avLst/>
          </a:prstGeom>
        </p:spPr>
      </p:pic>
      <p:pic>
        <p:nvPicPr>
          <p:cNvPr id="297" name="image285.jpeg"/>
          <p:cNvPicPr>
            <a:picLocks noChangeAspect="1"/>
          </p:cNvPicPr>
          <p:nvPr>
            <p:custDataLst>
              <p:tags r:id="rId3"/>
            </p:custDataLst>
          </p:nvPr>
        </p:nvPicPr>
        <p:blipFill>
          <a:blip r:embed="rId4"/>
          <a:stretch>
            <a:fillRect/>
          </a:stretch>
        </p:blipFill>
        <p:spPr>
          <a:xfrm>
            <a:off x="1882775" y="3120390"/>
            <a:ext cx="4080510" cy="1138555"/>
          </a:xfrm>
          <a:prstGeom prst="rect">
            <a:avLst/>
          </a:prstGeom>
        </p:spPr>
      </p:pic>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85495" y="1266825"/>
            <a:ext cx="4064000"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化学实验方案评价</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848995" y="1914525"/>
            <a:ext cx="9459595" cy="3218815"/>
          </a:xfrm>
          <a:prstGeom prst="rect">
            <a:avLst/>
          </a:prstGeom>
          <a:noFill/>
        </p:spPr>
        <p:txBody>
          <a:bodyPr wrap="square" rtlCol="0">
            <a:noAutofit/>
          </a:bodyPr>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(1)化学实验评价的内容</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①评价实验原理——是否明确合理;</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②评价实验方案——是否安全可行;</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③评价药品、仪器——是否方便易得;</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④评价实验现象和结论——是否明显清晰。</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21360" y="937895"/>
            <a:ext cx="10254615" cy="5118100"/>
          </a:xfrm>
          <a:prstGeom prst="rect">
            <a:avLst/>
          </a:prstGeom>
          <a:noFill/>
        </p:spPr>
        <p:txBody>
          <a:bodyPr wrap="square" rtlCol="0">
            <a:spAutoFit/>
          </a:bodyPr>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(2)化学实验评价的四大视角</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①绿色化视角:a.是否尽可能提高原子利用率或实现物质、能源的循环利用;b.是否尽可能减少有毒有害物质的生成。</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②安全性视角</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a.避免炸裂:受热不均匀,液体倒吸,气流不畅,易燃气体中混有助燃气体等。</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b.防污染:有毒尾气未经处理,剩余药品随意丢弃,实验产生的废液任意倾倒等。</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c.防失火:点燃或熄灭酒精灯的方法不正确,易燃试剂与明火接触等。</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d.防吸水:极易水解、吸水性强(易潮解)的物质未密封保存或与潮湿空气接触,大量吸水导致液体溢出或反应物变质等。</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③规范性视角:a.仪器的安装与拆卸;b.试剂添加的顺序与用量;c.加热的方式、方法和时机;d.仪器的查漏、气密性检查;e.温度计的规范使用、水银球的位置;f.实验数据的读取;g.冷却、冷凝的方法等。</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④最佳性视角:a.反应物尽可能价廉易得、无毒、无腐蚀性;b.反应易于控制,操作简单,耗能少;c.产物单一,原子利用率高。</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91540" y="1054735"/>
            <a:ext cx="4064000"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4</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药品的保存</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1008380" y="1574800"/>
            <a:ext cx="4064000"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(1)试剂瓶的选择</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007745" y="2074545"/>
            <a:ext cx="8333105" cy="4025900"/>
          </a:xfrm>
          <a:prstGeom prst="rect">
            <a:avLst/>
          </a:prstGeom>
          <a:noFill/>
        </p:spPr>
        <p:txBody>
          <a:bodyPr wrap="square" rtlCol="0">
            <a:noAutofit/>
          </a:bodyPr>
          <a:p>
            <a:r>
              <a:rPr lang="zh-CN" altLang="en-US">
                <a:latin typeface="微软雅黑" panose="020B0503020204020204" pitchFamily="34" charset="-122"/>
                <a:ea typeface="微软雅黑" panose="020B0503020204020204" pitchFamily="34" charset="-122"/>
                <a:cs typeface="微软雅黑" panose="020B0503020204020204" pitchFamily="34" charset="-122"/>
              </a:rPr>
              <a:t>根据药品状态定口径</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latin typeface="微软雅黑" panose="020B0503020204020204" pitchFamily="34" charset="-122"/>
                <a:ea typeface="微软雅黑" panose="020B0503020204020204" pitchFamily="34" charset="-122"/>
                <a:cs typeface="微软雅黑" panose="020B0503020204020204" pitchFamily="34" charset="-122"/>
              </a:rPr>
              <a:t>根据感光性定颜色</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latin typeface="微软雅黑" panose="020B0503020204020204" pitchFamily="34" charset="-122"/>
                <a:ea typeface="微软雅黑" panose="020B0503020204020204" pitchFamily="34" charset="-122"/>
                <a:cs typeface="微软雅黑" panose="020B0503020204020204" pitchFamily="34" charset="-122"/>
              </a:rPr>
              <a:t>根据酸碱性定瓶塞玻璃塞:</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左大括号 4"/>
          <p:cNvSpPr/>
          <p:nvPr/>
        </p:nvSpPr>
        <p:spPr>
          <a:xfrm>
            <a:off x="3270250" y="1863725"/>
            <a:ext cx="95885" cy="858520"/>
          </a:xfrm>
          <a:prstGeom prst="leftBrace">
            <a:avLst/>
          </a:prstGeom>
          <a:ln>
            <a:solidFill>
              <a:schemeClr val="tx1"/>
            </a:solidFill>
          </a:ln>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6" name="文本框 5"/>
          <p:cNvSpPr txBox="1"/>
          <p:nvPr>
            <p:custDataLst>
              <p:tags r:id="rId1"/>
            </p:custDataLst>
          </p:nvPr>
        </p:nvSpPr>
        <p:spPr>
          <a:xfrm>
            <a:off x="3504565" y="1778635"/>
            <a:ext cx="2208530" cy="947420"/>
          </a:xfrm>
          <a:prstGeom prst="rect">
            <a:avLst/>
          </a:prstGeom>
          <a:noFill/>
        </p:spPr>
        <p:txBody>
          <a:bodyPr wrap="square" rtlCol="0">
            <a:noAutofit/>
          </a:bodyPr>
          <a:p>
            <a:r>
              <a:rPr lang="zh-CN" altLang="en-US">
                <a:latin typeface="微软雅黑" panose="020B0503020204020204" pitchFamily="34" charset="-122"/>
                <a:ea typeface="微软雅黑" panose="020B0503020204020204" pitchFamily="34" charset="-122"/>
              </a:rPr>
              <a:t>固体：用广口瓶</a:t>
            </a:r>
            <a:endParaRPr lang="zh-CN" altLang="en-US">
              <a:latin typeface="微软雅黑" panose="020B0503020204020204" pitchFamily="34" charset="-122"/>
              <a:ea typeface="微软雅黑" panose="020B0503020204020204" pitchFamily="34" charset="-122"/>
            </a:endParaRPr>
          </a:p>
          <a:p>
            <a:endParaRPr lang="zh-CN" altLang="en-US">
              <a:latin typeface="微软雅黑" panose="020B0503020204020204" pitchFamily="34" charset="-122"/>
              <a:ea typeface="微软雅黑" panose="020B0503020204020204" pitchFamily="34" charset="-122"/>
            </a:endParaRPr>
          </a:p>
          <a:p>
            <a:r>
              <a:rPr lang="zh-CN" altLang="en-US">
                <a:latin typeface="微软雅黑" panose="020B0503020204020204" pitchFamily="34" charset="-122"/>
                <a:ea typeface="微软雅黑" panose="020B0503020204020204" pitchFamily="34" charset="-122"/>
              </a:rPr>
              <a:t>液体：用细口瓶</a:t>
            </a:r>
            <a:endParaRPr lang="zh-CN" altLang="en-US">
              <a:latin typeface="微软雅黑" panose="020B0503020204020204" pitchFamily="34" charset="-122"/>
              <a:ea typeface="微软雅黑" panose="020B0503020204020204" pitchFamily="34" charset="-122"/>
            </a:endParaRPr>
          </a:p>
        </p:txBody>
      </p:sp>
      <p:sp>
        <p:nvSpPr>
          <p:cNvPr id="7" name="左大括号 6"/>
          <p:cNvSpPr/>
          <p:nvPr/>
        </p:nvSpPr>
        <p:spPr>
          <a:xfrm>
            <a:off x="3270250" y="2914015"/>
            <a:ext cx="76200" cy="913765"/>
          </a:xfrm>
          <a:prstGeom prst="leftBrace">
            <a:avLst>
              <a:gd name="adj1" fmla="val 0"/>
              <a:gd name="adj2" fmla="val 50000"/>
            </a:avLst>
          </a:prstGeom>
          <a:ln>
            <a:solidFill>
              <a:schemeClr val="tx1"/>
            </a:solidFill>
          </a:ln>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8" name="文本框 7"/>
          <p:cNvSpPr txBox="1"/>
          <p:nvPr>
            <p:custDataLst>
              <p:tags r:id="rId2"/>
            </p:custDataLst>
          </p:nvPr>
        </p:nvSpPr>
        <p:spPr>
          <a:xfrm>
            <a:off x="3504565" y="2831465"/>
            <a:ext cx="4639310" cy="758190"/>
          </a:xfrm>
          <a:prstGeom prst="rect">
            <a:avLst/>
          </a:prstGeom>
          <a:noFill/>
        </p:spPr>
        <p:txBody>
          <a:bodyPr wrap="square" rtlCol="0">
            <a:noAutofit/>
          </a:bodyPr>
          <a:p>
            <a:r>
              <a:rPr lang="zh-CN" altLang="en-US">
                <a:latin typeface="微软雅黑" panose="020B0503020204020204" pitchFamily="34" charset="-122"/>
                <a:ea typeface="微软雅黑" panose="020B0503020204020204" pitchFamily="34" charset="-122"/>
                <a:cs typeface="微软雅黑" panose="020B0503020204020204" pitchFamily="34" charset="-122"/>
              </a:rPr>
              <a:t>见光易分解（如</a:t>
            </a:r>
            <a:r>
              <a:rPr lang="en-US" altLang="zh-CN">
                <a:latin typeface="微软雅黑" panose="020B0503020204020204" pitchFamily="34" charset="-122"/>
                <a:ea typeface="微软雅黑" panose="020B0503020204020204" pitchFamily="34" charset="-122"/>
                <a:cs typeface="微软雅黑" panose="020B0503020204020204" pitchFamily="34" charset="-122"/>
              </a:rPr>
              <a:t>HNO</a:t>
            </a:r>
            <a:r>
              <a:rPr lang="en-US" altLang="zh-CN"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a:latin typeface="微软雅黑" panose="020B0503020204020204" pitchFamily="34" charset="-122"/>
                <a:ea typeface="微软雅黑" panose="020B0503020204020204" pitchFamily="34" charset="-122"/>
                <a:cs typeface="微软雅黑" panose="020B0503020204020204" pitchFamily="34" charset="-122"/>
              </a:rPr>
              <a:t>、</a:t>
            </a:r>
            <a:r>
              <a:rPr lang="en-US" altLang="zh-CN">
                <a:latin typeface="微软雅黑" panose="020B0503020204020204" pitchFamily="34" charset="-122"/>
                <a:ea typeface="微软雅黑" panose="020B0503020204020204" pitchFamily="34" charset="-122"/>
                <a:cs typeface="微软雅黑" panose="020B0503020204020204" pitchFamily="34" charset="-122"/>
              </a:rPr>
              <a:t>AgNO</a:t>
            </a:r>
            <a:r>
              <a:rPr lang="en-US" altLang="zh-CN"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a:latin typeface="微软雅黑" panose="020B0503020204020204" pitchFamily="34" charset="-122"/>
                <a:ea typeface="微软雅黑" panose="020B0503020204020204" pitchFamily="34" charset="-122"/>
                <a:cs typeface="微软雅黑" panose="020B0503020204020204" pitchFamily="34" charset="-122"/>
              </a:rPr>
              <a:t>等银盐、</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溴水、氯水等）：用棕色瓶</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3525520" y="3590290"/>
            <a:ext cx="5161280" cy="583565"/>
          </a:xfrm>
          <a:prstGeom prst="rect">
            <a:avLst/>
          </a:prstGeom>
          <a:noFill/>
        </p:spPr>
        <p:txBody>
          <a:bodyPr wrap="square" rtlCol="0">
            <a:noAutofit/>
          </a:bodyPr>
          <a:p>
            <a:r>
              <a:rPr lang="zh-CN" altLang="en-US">
                <a:latin typeface="微软雅黑" panose="020B0503020204020204" pitchFamily="34" charset="-122"/>
                <a:ea typeface="微软雅黑" panose="020B0503020204020204" pitchFamily="34" charset="-122"/>
              </a:rPr>
              <a:t>见光不分解：用无色透明瓶</a:t>
            </a:r>
            <a:endParaRPr lang="zh-CN" altLang="en-US">
              <a:latin typeface="微软雅黑" panose="020B0503020204020204" pitchFamily="34" charset="-122"/>
              <a:ea typeface="微软雅黑" panose="020B0503020204020204" pitchFamily="34" charset="-122"/>
            </a:endParaRPr>
          </a:p>
        </p:txBody>
      </p:sp>
      <p:sp>
        <p:nvSpPr>
          <p:cNvPr id="11" name="左大括号 10"/>
          <p:cNvSpPr/>
          <p:nvPr/>
        </p:nvSpPr>
        <p:spPr>
          <a:xfrm>
            <a:off x="3833495" y="4197985"/>
            <a:ext cx="106045" cy="1136650"/>
          </a:xfrm>
          <a:prstGeom prst="leftBrace">
            <a:avLst/>
          </a:prstGeom>
          <a:ln>
            <a:solidFill>
              <a:schemeClr val="tx1"/>
            </a:solidFill>
          </a:ln>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12" name="文本框 11"/>
          <p:cNvSpPr txBox="1"/>
          <p:nvPr/>
        </p:nvSpPr>
        <p:spPr>
          <a:xfrm>
            <a:off x="4130675" y="4081145"/>
            <a:ext cx="4937760" cy="570865"/>
          </a:xfrm>
          <a:prstGeom prst="rect">
            <a:avLst/>
          </a:prstGeom>
          <a:noFill/>
        </p:spPr>
        <p:txBody>
          <a:bodyPr wrap="square" rtlCol="0">
            <a:noAutofit/>
          </a:bodyPr>
          <a:p>
            <a:r>
              <a:rPr lang="zh-CN" altLang="en-US">
                <a:latin typeface="微软雅黑" panose="020B0503020204020204" pitchFamily="34" charset="-122"/>
                <a:ea typeface="微软雅黑" panose="020B0503020204020204" pitchFamily="34" charset="-122"/>
              </a:rPr>
              <a:t>玻璃塞：</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不能盛放碱性物质(如NaOH、</a:t>
            </a:r>
            <a:r>
              <a:rPr lang="en-US" altLang="zh-CN">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en-US" altLang="zh-CN">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Na</a:t>
            </a:r>
            <a:r>
              <a:rPr lang="zh-CN" altLang="en-US"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CO</a:t>
            </a:r>
            <a:r>
              <a:rPr lang="zh-CN" altLang="en-US" baseline="-250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、Na</a:t>
            </a:r>
            <a:r>
              <a:rPr lang="zh-CN" altLang="en-US"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SiO</a:t>
            </a:r>
            <a:r>
              <a:rPr lang="zh-CN" altLang="en-US" baseline="-2500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溶液等)</a:t>
            </a:r>
            <a:endParaRPr lang="zh-CN" altLang="en-US"/>
          </a:p>
        </p:txBody>
      </p:sp>
      <p:sp>
        <p:nvSpPr>
          <p:cNvPr id="14" name="文本框 13"/>
          <p:cNvSpPr txBox="1"/>
          <p:nvPr/>
        </p:nvSpPr>
        <p:spPr>
          <a:xfrm>
            <a:off x="4130675" y="5069840"/>
            <a:ext cx="4864100" cy="750570"/>
          </a:xfrm>
          <a:prstGeom prst="rect">
            <a:avLst/>
          </a:prstGeom>
          <a:noFill/>
        </p:spPr>
        <p:txBody>
          <a:bodyPr wrap="square" rtlCol="0">
            <a:noAutofit/>
          </a:bodyPr>
          <a:p>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橡胶塞:不能盛放强酸、强氧化性物质和有</a:t>
            </a:r>
            <a:endParaRPr lang="zh-CN" altLang="en-US">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机试</a:t>
            </a:r>
            <a:r>
              <a:rPr lang="en-US" altLang="zh-CN">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剂(如液溴、氯水、KMnO</a:t>
            </a:r>
            <a:r>
              <a:rPr lang="zh-CN" altLang="en-US" baseline="-2500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溶</a:t>
            </a:r>
            <a:endParaRPr lang="zh-CN" altLang="en-US">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液等)</a:t>
            </a:r>
            <a:endParaRPr lang="zh-CN" altLang="en-US"/>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49630" y="1064895"/>
            <a:ext cx="439166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考法1　实验设计的评价与分析</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00" name="image288.jpeg"/>
          <p:cNvPicPr>
            <a:picLocks noChangeAspect="1"/>
          </p:cNvPicPr>
          <p:nvPr>
            <p:custDataLst>
              <p:tags r:id="rId1"/>
            </p:custDataLst>
          </p:nvPr>
        </p:nvPicPr>
        <p:blipFill>
          <a:blip r:embed="rId2"/>
          <a:stretch>
            <a:fillRect/>
          </a:stretch>
        </p:blipFill>
        <p:spPr>
          <a:xfrm>
            <a:off x="5347335" y="1204595"/>
            <a:ext cx="748030" cy="426720"/>
          </a:xfrm>
          <a:prstGeom prst="rect">
            <a:avLst/>
          </a:prstGeom>
        </p:spPr>
      </p:pic>
      <p:sp>
        <p:nvSpPr>
          <p:cNvPr id="4" name="文本框 3"/>
          <p:cNvSpPr txBox="1"/>
          <p:nvPr/>
        </p:nvSpPr>
        <p:spPr>
          <a:xfrm>
            <a:off x="944245" y="1736090"/>
            <a:ext cx="9512300" cy="760095"/>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与元素化合物知识有机地融合在一起进行命题,通过对实验设计、方案的评价分析,考查考生对化学实验知识的掌握程度。</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1024255" y="2600960"/>
            <a:ext cx="4636770" cy="398780"/>
          </a:xfrm>
          <a:prstGeom prst="rect">
            <a:avLst/>
          </a:prstGeom>
          <a:solidFill>
            <a:srgbClr val="FFC000"/>
          </a:solidFill>
        </p:spPr>
        <p:txBody>
          <a:bodyPr wrap="square" rtlCol="0">
            <a:spAutoFit/>
          </a:bodyPr>
          <a:p>
            <a:r>
              <a:rPr lang="zh-CN" altLang="en-US" sz="2000">
                <a:latin typeface="微软雅黑" panose="020B0503020204020204" pitchFamily="34" charset="-122"/>
                <a:ea typeface="微软雅黑" panose="020B0503020204020204" pitchFamily="34" charset="-122"/>
              </a:rPr>
              <a:t>归纳总结表格分析型实验题的思维模型</a:t>
            </a:r>
            <a:endParaRPr lang="zh-CN" altLang="en-US" sz="2000">
              <a:latin typeface="微软雅黑" panose="020B0503020204020204" pitchFamily="34" charset="-122"/>
              <a:ea typeface="微软雅黑" panose="020B0503020204020204" pitchFamily="34" charset="-122"/>
            </a:endParaRPr>
          </a:p>
        </p:txBody>
      </p:sp>
      <p:pic>
        <p:nvPicPr>
          <p:cNvPr id="304" name="image292.jpeg"/>
          <p:cNvPicPr>
            <a:picLocks noChangeAspect="1"/>
          </p:cNvPicPr>
          <p:nvPr>
            <p:custDataLst>
              <p:tags r:id="rId3"/>
            </p:custDataLst>
          </p:nvPr>
        </p:nvPicPr>
        <p:blipFill>
          <a:blip r:embed="rId4"/>
          <a:stretch>
            <a:fillRect/>
          </a:stretch>
        </p:blipFill>
        <p:spPr>
          <a:xfrm>
            <a:off x="973455" y="3388995"/>
            <a:ext cx="4445635" cy="2379345"/>
          </a:xfrm>
          <a:prstGeom prst="rect">
            <a:avLst/>
          </a:prstGeom>
        </p:spPr>
      </p:pic>
      <p:sp>
        <p:nvSpPr>
          <p:cNvPr id="7" name="椭圆 6"/>
          <p:cNvSpPr/>
          <p:nvPr>
            <p:custDataLst>
              <p:tags r:id="rId5"/>
            </p:custDataLst>
          </p:nvPr>
        </p:nvSpPr>
        <p:spPr>
          <a:xfrm>
            <a:off x="2263775" y="2973070"/>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椭圆 8"/>
          <p:cNvSpPr/>
          <p:nvPr>
            <p:custDataLst>
              <p:tags r:id="rId6"/>
            </p:custDataLst>
          </p:nvPr>
        </p:nvSpPr>
        <p:spPr>
          <a:xfrm>
            <a:off x="2476500" y="2973705"/>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椭圆 9"/>
          <p:cNvSpPr/>
          <p:nvPr>
            <p:custDataLst>
              <p:tags r:id="rId7"/>
            </p:custDataLst>
          </p:nvPr>
        </p:nvSpPr>
        <p:spPr>
          <a:xfrm>
            <a:off x="2736850" y="2973070"/>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椭圆 10"/>
          <p:cNvSpPr/>
          <p:nvPr>
            <p:custDataLst>
              <p:tags r:id="rId8"/>
            </p:custDataLst>
          </p:nvPr>
        </p:nvSpPr>
        <p:spPr>
          <a:xfrm>
            <a:off x="2997200" y="2973705"/>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椭圆 11"/>
          <p:cNvSpPr/>
          <p:nvPr>
            <p:custDataLst>
              <p:tags r:id="rId9"/>
            </p:custDataLst>
          </p:nvPr>
        </p:nvSpPr>
        <p:spPr>
          <a:xfrm>
            <a:off x="3256280" y="2973705"/>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椭圆 12"/>
          <p:cNvSpPr/>
          <p:nvPr>
            <p:custDataLst>
              <p:tags r:id="rId10"/>
            </p:custDataLst>
          </p:nvPr>
        </p:nvSpPr>
        <p:spPr>
          <a:xfrm>
            <a:off x="3493135" y="2973070"/>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4" name="椭圆 13"/>
          <p:cNvSpPr/>
          <p:nvPr>
            <p:custDataLst>
              <p:tags r:id="rId11"/>
            </p:custDataLst>
          </p:nvPr>
        </p:nvSpPr>
        <p:spPr>
          <a:xfrm>
            <a:off x="3775710" y="2973070"/>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椭圆 14"/>
          <p:cNvSpPr/>
          <p:nvPr>
            <p:custDataLst>
              <p:tags r:id="rId12"/>
            </p:custDataLst>
          </p:nvPr>
        </p:nvSpPr>
        <p:spPr>
          <a:xfrm>
            <a:off x="3989070" y="2973070"/>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6" name="椭圆 15"/>
          <p:cNvSpPr/>
          <p:nvPr>
            <p:custDataLst>
              <p:tags r:id="rId13"/>
            </p:custDataLst>
          </p:nvPr>
        </p:nvSpPr>
        <p:spPr>
          <a:xfrm>
            <a:off x="4248785" y="2973070"/>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7" name="椭圆 16"/>
          <p:cNvSpPr/>
          <p:nvPr>
            <p:custDataLst>
              <p:tags r:id="rId14"/>
            </p:custDataLst>
          </p:nvPr>
        </p:nvSpPr>
        <p:spPr>
          <a:xfrm>
            <a:off x="4508500" y="2973705"/>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8" name="椭圆 17"/>
          <p:cNvSpPr/>
          <p:nvPr>
            <p:custDataLst>
              <p:tags r:id="rId15"/>
            </p:custDataLst>
          </p:nvPr>
        </p:nvSpPr>
        <p:spPr>
          <a:xfrm>
            <a:off x="4768215" y="2973705"/>
            <a:ext cx="106045" cy="106045"/>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9" name="椭圆 18"/>
          <p:cNvSpPr/>
          <p:nvPr>
            <p:custDataLst>
              <p:tags r:id="rId16"/>
            </p:custDataLst>
          </p:nvPr>
        </p:nvSpPr>
        <p:spPr>
          <a:xfrm>
            <a:off x="5027930" y="2973705"/>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0" name="椭圆 19"/>
          <p:cNvSpPr/>
          <p:nvPr>
            <p:custDataLst>
              <p:tags r:id="rId17"/>
            </p:custDataLst>
          </p:nvPr>
        </p:nvSpPr>
        <p:spPr>
          <a:xfrm>
            <a:off x="5241290" y="2973705"/>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85495" y="1107440"/>
            <a:ext cx="4521835"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考法1　实验设计的评价与分析</a:t>
            </a:r>
            <a:endParaRPr lang="zh-CN" altLang="en-US" sz="2400"/>
          </a:p>
        </p:txBody>
      </p:sp>
      <p:pic>
        <p:nvPicPr>
          <p:cNvPr id="300" name="image288.jpeg"/>
          <p:cNvPicPr>
            <a:picLocks noChangeAspect="1"/>
          </p:cNvPicPr>
          <p:nvPr>
            <p:custDataLst>
              <p:tags r:id="rId1"/>
            </p:custDataLst>
          </p:nvPr>
        </p:nvPicPr>
        <p:blipFill>
          <a:blip r:embed="rId2"/>
          <a:stretch>
            <a:fillRect/>
          </a:stretch>
        </p:blipFill>
        <p:spPr>
          <a:xfrm>
            <a:off x="5347335" y="1204595"/>
            <a:ext cx="748030" cy="426720"/>
          </a:xfrm>
          <a:prstGeom prst="rect">
            <a:avLst/>
          </a:prstGeom>
        </p:spPr>
      </p:pic>
      <p:sp>
        <p:nvSpPr>
          <p:cNvPr id="3" name="文本框 2"/>
          <p:cNvSpPr txBox="1"/>
          <p:nvPr/>
        </p:nvSpPr>
        <p:spPr>
          <a:xfrm>
            <a:off x="891540" y="1670685"/>
            <a:ext cx="4064000" cy="460375"/>
          </a:xfrm>
          <a:prstGeom prst="rect">
            <a:avLst/>
          </a:prstGeom>
          <a:noFill/>
        </p:spPr>
        <p:txBody>
          <a:bodyPr wrap="square" rtlCol="0">
            <a:spAutoFit/>
          </a:bodyPr>
          <a:p>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真题例1</a:t>
            </a:r>
            <a:r>
              <a:rPr lang="zh-CN" altLang="en-US"/>
              <a:t> </a:t>
            </a:r>
            <a:endParaRPr lang="zh-CN" altLang="en-US"/>
          </a:p>
        </p:txBody>
      </p:sp>
      <p:sp>
        <p:nvSpPr>
          <p:cNvPr id="4" name="文本框 3"/>
          <p:cNvSpPr txBox="1"/>
          <p:nvPr/>
        </p:nvSpPr>
        <p:spPr>
          <a:xfrm>
            <a:off x="977900" y="2159000"/>
            <a:ext cx="9616440"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[新课标2023·11,6分]根据实验操作及现象,下列结论中正确的是(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6" name="表格 5"/>
          <p:cNvGraphicFramePr/>
          <p:nvPr>
            <p:custDataLst>
              <p:tags r:id="rId3"/>
            </p:custDataLst>
          </p:nvPr>
        </p:nvGraphicFramePr>
        <p:xfrm>
          <a:off x="1026795" y="2813050"/>
          <a:ext cx="4554220" cy="2556510"/>
        </p:xfrm>
        <a:graphic>
          <a:graphicData uri="http://schemas.openxmlformats.org/drawingml/2006/table">
            <a:tbl>
              <a:tblPr/>
              <a:tblGrid>
                <a:gridCol w="443865"/>
                <a:gridCol w="2663825"/>
                <a:gridCol w="1446530"/>
              </a:tblGrid>
              <a:tr h="577850">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选项</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实验操作及现象</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结论</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852170">
                <a:tc>
                  <a:txBody>
                    <a:bodyPr/>
                    <a:p>
                      <a:pPr indent="0" algn="ctr">
                        <a:buNone/>
                      </a:pPr>
                      <a:r>
                        <a:rPr lang="en-US" sz="1800" b="0">
                          <a:latin typeface="微软雅黑" panose="020B0503020204020204" pitchFamily="34" charset="-122"/>
                          <a:ea typeface="微软雅黑" panose="020B0503020204020204" pitchFamily="34" charset="-122"/>
                          <a:cs typeface="NEU-BZ" charset="0"/>
                        </a:rPr>
                        <a:t>A</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常温下将铁片分别插入稀硝酸和浓硝酸中</a:t>
                      </a:r>
                      <a:r>
                        <a:rPr lang="en-US" sz="1800" b="0">
                          <a:latin typeface="微软雅黑" panose="020B0503020204020204" pitchFamily="34" charset="-122"/>
                          <a:ea typeface="微软雅黑" panose="020B0503020204020204" pitchFamily="34" charset="-122"/>
                          <a:cs typeface="微软雅黑" panose="020B0503020204020204" pitchFamily="34" charset="-122"/>
                        </a:rPr>
                        <a:t>,前者产生无色气体,后者无明显现象</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Calibri" panose="020F0502020204030204" charset="0"/>
                        </a:rPr>
                        <a:t>稀硝酸的氧化性比浓硝酸强</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126490">
                <a:tc>
                  <a:txBody>
                    <a:bodyPr/>
                    <a:p>
                      <a:pPr indent="0" algn="ctr">
                        <a:buNone/>
                      </a:pPr>
                      <a:r>
                        <a:rPr lang="en-US" sz="1800" b="0">
                          <a:latin typeface="微软雅黑" panose="020B0503020204020204" pitchFamily="34" charset="-122"/>
                          <a:ea typeface="微软雅黑" panose="020B0503020204020204" pitchFamily="34" charset="-122"/>
                          <a:cs typeface="NEU-BZ" charset="0"/>
                        </a:rPr>
                        <a:t>B</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取一定量Na</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800" b="0">
                          <a:latin typeface="微软雅黑" panose="020B0503020204020204" pitchFamily="34" charset="-122"/>
                          <a:ea typeface="微软雅黑" panose="020B0503020204020204" pitchFamily="34" charset="-122"/>
                          <a:cs typeface="微软雅黑" panose="020B0503020204020204" pitchFamily="34" charset="-122"/>
                        </a:rPr>
                        <a:t>SO</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3</a:t>
                      </a:r>
                      <a:r>
                        <a:rPr lang="en-US" sz="1800" b="0">
                          <a:latin typeface="微软雅黑" panose="020B0503020204020204" pitchFamily="34" charset="-122"/>
                          <a:ea typeface="微软雅黑" panose="020B0503020204020204" pitchFamily="34" charset="-122"/>
                          <a:cs typeface="微软雅黑" panose="020B0503020204020204" pitchFamily="34" charset="-122"/>
                        </a:rPr>
                        <a:t>样品,溶解后加入BaCl</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800" b="0">
                          <a:latin typeface="微软雅黑" panose="020B0503020204020204" pitchFamily="34" charset="-122"/>
                          <a:ea typeface="微软雅黑" panose="020B0503020204020204" pitchFamily="34" charset="-122"/>
                          <a:cs typeface="微软雅黑" panose="020B0503020204020204" pitchFamily="34" charset="-122"/>
                        </a:rPr>
                        <a:t>溶液,产生白色沉淀。加入浓HNO</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3</a:t>
                      </a:r>
                      <a:r>
                        <a:rPr lang="en-US" sz="1800" b="0">
                          <a:latin typeface="微软雅黑" panose="020B0503020204020204" pitchFamily="34" charset="-122"/>
                          <a:ea typeface="微软雅黑" panose="020B0503020204020204" pitchFamily="34" charset="-122"/>
                          <a:cs typeface="微软雅黑" panose="020B0503020204020204" pitchFamily="34" charset="-122"/>
                        </a:rPr>
                        <a:t>,仍有沉淀</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此样品中含有S</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pic>
        <p:nvPicPr>
          <p:cNvPr id="7" name="图片 6"/>
          <p:cNvPicPr/>
          <p:nvPr/>
        </p:nvPicPr>
        <p:blipFill>
          <a:blip r:embed="rId4"/>
          <a:stretch>
            <a:fillRect/>
          </a:stretch>
        </p:blipFill>
        <p:spPr>
          <a:xfrm>
            <a:off x="4290060" y="4733290"/>
            <a:ext cx="260985" cy="382270"/>
          </a:xfrm>
          <a:prstGeom prst="rect">
            <a:avLst/>
          </a:prstGeom>
          <a:noFill/>
          <a:ln w="9525">
            <a:noFill/>
          </a:ln>
        </p:spPr>
      </p:pic>
      <p:graphicFrame>
        <p:nvGraphicFramePr>
          <p:cNvPr id="10" name="表格 9"/>
          <p:cNvGraphicFramePr/>
          <p:nvPr>
            <p:custDataLst>
              <p:tags r:id="rId5"/>
            </p:custDataLst>
          </p:nvPr>
        </p:nvGraphicFramePr>
        <p:xfrm>
          <a:off x="5581015" y="2813050"/>
          <a:ext cx="4849495" cy="2614930"/>
        </p:xfrm>
        <a:graphic>
          <a:graphicData uri="http://schemas.openxmlformats.org/drawingml/2006/table">
            <a:tbl>
              <a:tblPr/>
              <a:tblGrid>
                <a:gridCol w="473075"/>
                <a:gridCol w="2835910"/>
                <a:gridCol w="1540510"/>
              </a:tblGrid>
              <a:tr h="607060">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选项</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实验操作及现象</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结论</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400810">
                <a:tc>
                  <a:txBody>
                    <a:bodyPr/>
                    <a:p>
                      <a:pPr indent="0" algn="ctr">
                        <a:buNone/>
                      </a:pPr>
                      <a:r>
                        <a:rPr lang="en-US" sz="1800" b="0">
                          <a:latin typeface="微软雅黑" panose="020B0503020204020204" pitchFamily="34" charset="-122"/>
                          <a:ea typeface="微软雅黑" panose="020B0503020204020204" pitchFamily="34" charset="-122"/>
                          <a:cs typeface="NEU-BZ" charset="0"/>
                        </a:rPr>
                        <a:t>C</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将银和AgNO</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3</a:t>
                      </a:r>
                      <a:r>
                        <a:rPr lang="en-US" sz="1800" b="0">
                          <a:latin typeface="微软雅黑" panose="020B0503020204020204" pitchFamily="34" charset="-122"/>
                          <a:ea typeface="微软雅黑" panose="020B0503020204020204" pitchFamily="34" charset="-122"/>
                          <a:cs typeface="微软雅黑" panose="020B0503020204020204" pitchFamily="34" charset="-122"/>
                        </a:rPr>
                        <a:t>溶液与铜和Na</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800" b="0">
                          <a:latin typeface="微软雅黑" panose="020B0503020204020204" pitchFamily="34" charset="-122"/>
                          <a:ea typeface="微软雅黑" panose="020B0503020204020204" pitchFamily="34" charset="-122"/>
                          <a:cs typeface="微软雅黑" panose="020B0503020204020204" pitchFamily="34" charset="-122"/>
                        </a:rPr>
                        <a:t>SO</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4</a:t>
                      </a:r>
                      <a:r>
                        <a:rPr lang="en-US" sz="1800" b="0">
                          <a:latin typeface="微软雅黑" panose="020B0503020204020204" pitchFamily="34" charset="-122"/>
                          <a:ea typeface="微软雅黑" panose="020B0503020204020204" pitchFamily="34" charset="-122"/>
                          <a:cs typeface="微软雅黑" panose="020B0503020204020204" pitchFamily="34" charset="-122"/>
                        </a:rPr>
                        <a:t>溶液组成原电池。连通后银表面有银白色金属沉积,铜电极附近溶液逐渐变蓝</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Cu的金属性比Ag强</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607060">
                <a:tc>
                  <a:txBody>
                    <a:bodyPr/>
                    <a:p>
                      <a:pPr indent="0" algn="ctr">
                        <a:buNone/>
                      </a:pPr>
                      <a:r>
                        <a:rPr lang="en-US" sz="1800" b="0">
                          <a:latin typeface="微软雅黑" panose="020B0503020204020204" pitchFamily="34" charset="-122"/>
                          <a:ea typeface="微软雅黑" panose="020B0503020204020204" pitchFamily="34" charset="-122"/>
                          <a:cs typeface="NEU-BZ" charset="0"/>
                        </a:rPr>
                        <a:t>D</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向溴水中加入苯</a:t>
                      </a:r>
                      <a:r>
                        <a:rPr lang="en-US" sz="1800" b="0">
                          <a:latin typeface="微软雅黑" panose="020B0503020204020204" pitchFamily="34" charset="-122"/>
                          <a:ea typeface="微软雅黑" panose="020B0503020204020204" pitchFamily="34" charset="-122"/>
                          <a:cs typeface="微软雅黑" panose="020B0503020204020204" pitchFamily="34" charset="-122"/>
                        </a:rPr>
                        <a:t>,振荡后静置,水层颜色变浅</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Calibri" panose="020F0502020204030204" charset="0"/>
                        </a:rPr>
                        <a:t>溴与苯发生了加成反应</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9061450" y="260985"/>
            <a:ext cx="4064000" cy="460375"/>
          </a:xfrm>
          <a:prstGeom prst="rect">
            <a:avLst/>
          </a:prstGeom>
          <a:noFill/>
        </p:spPr>
        <p:txBody>
          <a:bodyPr wrap="square" rtlCol="0">
            <a:spAutoFit/>
          </a:bodyPr>
          <a:p>
            <a:r>
              <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例题</a:t>
            </a:r>
            <a:r>
              <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P93</a:t>
            </a:r>
            <a:endPar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8155305" y="2131060"/>
            <a:ext cx="414020" cy="532765"/>
          </a:xfrm>
          <a:prstGeom prst="rect">
            <a:avLst/>
          </a:prstGeom>
          <a:noFill/>
        </p:spPr>
        <p:txBody>
          <a:bodyPr wrap="square" rtlCol="0">
            <a:noAutofit/>
          </a:bodyPr>
          <a:p>
            <a:r>
              <a:rPr lang="en-US" altLang="zh-CN" sz="2800" b="1">
                <a:solidFill>
                  <a:srgbClr val="FF0000"/>
                </a:solidFill>
                <a:latin typeface="Times New Roman" panose="02020603050405020304" charset="0"/>
                <a:cs typeface="Times New Roman" panose="02020603050405020304" charset="0"/>
              </a:rPr>
              <a:t>C</a:t>
            </a:r>
            <a:endParaRPr lang="en-US" altLang="zh-CN" sz="2800" b="1">
              <a:solidFill>
                <a:srgbClr val="FF0000"/>
              </a:solidFill>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63905" y="1107440"/>
            <a:ext cx="449961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考法1　实验设计的评价与分析</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828040" y="1755775"/>
            <a:ext cx="10021570" cy="2515235"/>
          </a:xfrm>
          <a:prstGeom prst="rect">
            <a:avLst/>
          </a:prstGeom>
          <a:noFill/>
        </p:spPr>
        <p:txBody>
          <a:bodyPr wrap="square" rtlCol="0">
            <a:spAutoFit/>
          </a:bodyPr>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【解析】常温下,铁片遇浓硝酸钝化,无明显现象,不能简单根据实验现象判断稀硝酸和浓硝酸的氧化性,A错误;Na</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样品溶解后加入BaCl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溶液,产生BaSO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白色沉淀,加入浓HNO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后,BaSO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沉淀会被氧化为BaSO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沉淀,仅根据实验现象不能判断该样品中是否含有S,B错误;组成的原电池中,银表面有银白色金属沉积,Ag作正极,发生反应Ag</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+e</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baseline="30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Ag,Cu作负极,发生反应Cu-2e</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baseline="30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Cu</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,构成原电池的反应为自发进行的氧化还原反应,说明Cu的金属性比Ag强,C正确;向溴水中加入苯,振荡后静置,水层颜色变浅,是由于苯萃取了溴水中的溴,没有发生加成反应,D错误。</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07" name="image295.jpeg" descr="source:si_idm954600624;FounderCES"/>
          <p:cNvPicPr>
            <a:picLocks noChangeAspect="1"/>
          </p:cNvPicPr>
          <p:nvPr>
            <p:custDataLst>
              <p:tags r:id="rId1"/>
            </p:custDataLst>
          </p:nvPr>
        </p:nvPicPr>
        <p:blipFill>
          <a:blip r:embed="rId2"/>
          <a:stretch>
            <a:fillRect/>
          </a:stretch>
        </p:blipFill>
        <p:spPr>
          <a:xfrm>
            <a:off x="9032240" y="2860675"/>
            <a:ext cx="532130" cy="332740"/>
          </a:xfrm>
          <a:prstGeom prst="rect">
            <a:avLst/>
          </a:prstGeom>
        </p:spPr>
      </p:pic>
      <p:pic>
        <p:nvPicPr>
          <p:cNvPr id="4" name="image295.jpeg" descr="source:si_idm954600624;FounderCES"/>
          <p:cNvPicPr>
            <a:picLocks noChangeAspect="1"/>
          </p:cNvPicPr>
          <p:nvPr>
            <p:custDataLst>
              <p:tags r:id="rId3"/>
            </p:custDataLst>
          </p:nvPr>
        </p:nvPicPr>
        <p:blipFill>
          <a:blip r:embed="rId2"/>
          <a:stretch>
            <a:fillRect/>
          </a:stretch>
        </p:blipFill>
        <p:spPr>
          <a:xfrm>
            <a:off x="3361055" y="3193415"/>
            <a:ext cx="514985" cy="321310"/>
          </a:xfrm>
          <a:prstGeom prst="rect">
            <a:avLst/>
          </a:prstGeom>
        </p:spPr>
      </p:pic>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912495" y="980440"/>
            <a:ext cx="4987925"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考法2　物质性质探究性实验综合题</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912495" y="1681480"/>
            <a:ext cx="1228725" cy="398780"/>
          </a:xfrm>
          <a:prstGeom prst="rect">
            <a:avLst/>
          </a:prstGeom>
          <a:solidFill>
            <a:srgbClr val="FFC000"/>
          </a:solidFill>
        </p:spPr>
        <p:txBody>
          <a:bodyPr wrap="square" rtlCol="0">
            <a:spAutoFit/>
          </a:bodyPr>
          <a:p>
            <a:r>
              <a:rPr lang="zh-CN" altLang="en-US" sz="2000">
                <a:latin typeface="微软雅黑" panose="020B0503020204020204" pitchFamily="34" charset="-122"/>
                <a:ea typeface="微软雅黑" panose="020B0503020204020204" pitchFamily="34" charset="-122"/>
              </a:rPr>
              <a:t>解题思路</a:t>
            </a:r>
            <a:endParaRPr lang="zh-CN" altLang="en-US" sz="2000">
              <a:latin typeface="微软雅黑" panose="020B0503020204020204" pitchFamily="34" charset="-122"/>
              <a:ea typeface="微软雅黑" panose="020B0503020204020204" pitchFamily="34" charset="-122"/>
            </a:endParaRPr>
          </a:p>
        </p:txBody>
      </p:sp>
      <p:pic>
        <p:nvPicPr>
          <p:cNvPr id="310" name="image298.jpeg"/>
          <p:cNvPicPr>
            <a:picLocks noChangeAspect="1"/>
          </p:cNvPicPr>
          <p:nvPr>
            <p:custDataLst>
              <p:tags r:id="rId1"/>
            </p:custDataLst>
          </p:nvPr>
        </p:nvPicPr>
        <p:blipFill>
          <a:blip r:embed="rId2"/>
          <a:stretch>
            <a:fillRect/>
          </a:stretch>
        </p:blipFill>
        <p:spPr>
          <a:xfrm>
            <a:off x="1248410" y="2437130"/>
            <a:ext cx="6465570" cy="3071495"/>
          </a:xfrm>
          <a:prstGeom prst="rect">
            <a:avLst/>
          </a:prstGeom>
        </p:spPr>
      </p:pic>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84860" y="1043940"/>
            <a:ext cx="497713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考法2　物质性质探究性实验综合题</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custDataLst>
              <p:tags r:id="rId1"/>
            </p:custDataLst>
          </p:nvPr>
        </p:nvSpPr>
        <p:spPr>
          <a:xfrm>
            <a:off x="849630" y="1607185"/>
            <a:ext cx="4064000" cy="460375"/>
          </a:xfrm>
          <a:prstGeom prst="rect">
            <a:avLst/>
          </a:prstGeom>
          <a:noFill/>
        </p:spPr>
        <p:txBody>
          <a:bodyPr wrap="square" rtlCol="0">
            <a:spAutoFit/>
          </a:bodyPr>
          <a:p>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真题例2</a:t>
            </a:r>
            <a:endPar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849630" y="2005965"/>
            <a:ext cx="10339070" cy="1630045"/>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[北京2022·19,14分]某小组同学探究不同条件下氯气与二价锰化合物的反应。</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资料:ⅰ.Mn</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在一定条件下可被Cl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或ClO</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氧化成MnO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(棕黑色)、Mn(绿色)、Mn(紫色)。</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ⅱ.浓碱性条件下,Mn可被OH</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还原为Mn。</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ⅲ.Cl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的氧化性与溶液的酸碱性无关;NaClO的氧化性随碱性增强而减弱。</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实验装置如图(夹持装置略)。</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12" name="image300.jpeg"/>
          <p:cNvPicPr>
            <a:picLocks noChangeAspect="1"/>
          </p:cNvPicPr>
          <p:nvPr>
            <p:custDataLst>
              <p:tags r:id="rId2"/>
            </p:custDataLst>
          </p:nvPr>
        </p:nvPicPr>
        <p:blipFill>
          <a:blip r:embed="rId3"/>
          <a:stretch>
            <a:fillRect/>
          </a:stretch>
        </p:blipFill>
        <p:spPr>
          <a:xfrm>
            <a:off x="1020445" y="3724910"/>
            <a:ext cx="3592830" cy="1619250"/>
          </a:xfrm>
          <a:prstGeom prst="rect">
            <a:avLst/>
          </a:prstGeom>
        </p:spPr>
      </p:pic>
      <p:graphicFrame>
        <p:nvGraphicFramePr>
          <p:cNvPr id="9" name="表格 8"/>
          <p:cNvGraphicFramePr/>
          <p:nvPr>
            <p:custDataLst>
              <p:tags r:id="rId4"/>
            </p:custDataLst>
          </p:nvPr>
        </p:nvGraphicFramePr>
        <p:xfrm>
          <a:off x="4806315" y="3349625"/>
          <a:ext cx="5562600" cy="2871470"/>
        </p:xfrm>
        <a:graphic>
          <a:graphicData uri="http://schemas.openxmlformats.org/drawingml/2006/table">
            <a:tbl>
              <a:tblPr/>
              <a:tblGrid>
                <a:gridCol w="553085"/>
                <a:gridCol w="866140"/>
                <a:gridCol w="1657985"/>
                <a:gridCol w="2485390"/>
              </a:tblGrid>
              <a:tr h="280035">
                <a:tc rowSpan="2">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序号</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cap="flat">
                      <a:noFill/>
                    </a:lnB>
                    <a:lnTlToBr>
                      <a:noFill/>
                    </a:lnTlToBr>
                    <a:lnBlToTr>
                      <a:noFill/>
                    </a:lnBlToTr>
                    <a:noFill/>
                  </a:tcPr>
                </a:tc>
                <a:tc rowSpan="2">
                  <a:txBody>
                    <a:bodyPr/>
                    <a:p>
                      <a:pPr indent="0" algn="ctr">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物质a</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cap="flat">
                      <a:noFill/>
                    </a:lnB>
                    <a:lnTlToBr>
                      <a:noFill/>
                    </a:lnTlToBr>
                    <a:lnBlToTr>
                      <a:noFill/>
                    </a:lnBlToTr>
                    <a:noFill/>
                  </a:tcPr>
                </a:tc>
                <a:tc gridSpan="2">
                  <a:txBody>
                    <a:bodyPr/>
                    <a:p>
                      <a:pPr indent="0" algn="ctr">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C中实验现象</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hMerge="1">
                  <a:tcPr>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tcPr>
                </a:tc>
              </a:tr>
              <a:tr h="280670">
                <a:tc vMerge="1">
                  <a:tcPr>
                    <a:lnR w="12700" cap="flat" cmpd="sng">
                      <a:solidFill>
                        <a:srgbClr val="999999"/>
                      </a:solidFill>
                      <a:prstDash val="dash"/>
                      <a:headEnd type="none" w="med" len="med"/>
                      <a:tailEnd type="none" w="med" len="med"/>
                    </a:lnR>
                    <a:lnB cap="flat">
                      <a:noFill/>
                    </a:lnB>
                  </a:tcPr>
                </a:tc>
                <a:tc vMerge="1">
                  <a:tcPr>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B cap="flat">
                      <a:noFill/>
                    </a:lnB>
                  </a:tcPr>
                </a:tc>
                <a:tc>
                  <a:txBody>
                    <a:bodyPr/>
                    <a:p>
                      <a:pPr indent="0" algn="ctr">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通入Cl</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800" b="0">
                          <a:latin typeface="微软雅黑" panose="020B0503020204020204" pitchFamily="34" charset="-122"/>
                          <a:ea typeface="微软雅黑" panose="020B0503020204020204" pitchFamily="34" charset="-122"/>
                          <a:cs typeface="微软雅黑" panose="020B0503020204020204" pitchFamily="34" charset="-122"/>
                        </a:rPr>
                        <a:t>前</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通入Cl</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800" b="0">
                          <a:latin typeface="微软雅黑" panose="020B0503020204020204" pitchFamily="34" charset="-122"/>
                          <a:ea typeface="微软雅黑" panose="020B0503020204020204" pitchFamily="34" charset="-122"/>
                          <a:cs typeface="微软雅黑" panose="020B0503020204020204" pitchFamily="34" charset="-122"/>
                        </a:rPr>
                        <a:t>后</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749300">
                <a:tc>
                  <a:txBody>
                    <a:bodyPr/>
                    <a:p>
                      <a:pPr indent="0" algn="ctr">
                        <a:buNone/>
                      </a:pPr>
                      <a:r>
                        <a:rPr lang="en-US" sz="1800" b="0">
                          <a:latin typeface="微软雅黑" panose="020B0503020204020204" pitchFamily="34" charset="-122"/>
                          <a:ea typeface="微软雅黑" panose="020B0503020204020204" pitchFamily="34" charset="-122"/>
                          <a:cs typeface="NEU-BZ" charset="0"/>
                        </a:rPr>
                        <a:t>Ⅰ</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cap="flat">
                      <a:noFill/>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水</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cap="flat">
                      <a:noFill/>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Calibri" panose="020F0502020204030204" charset="0"/>
                        </a:rPr>
                        <a:t>得到无色溶液</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产生棕黑色沉淀,且放置后不发生变化</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780415">
                <a:tc>
                  <a:txBody>
                    <a:bodyPr/>
                    <a:p>
                      <a:pPr indent="0" algn="ctr">
                        <a:buNone/>
                      </a:pPr>
                      <a:r>
                        <a:rPr lang="en-US" sz="1800" b="0">
                          <a:latin typeface="微软雅黑" panose="020B0503020204020204" pitchFamily="34" charset="-122"/>
                          <a:ea typeface="微软雅黑" panose="020B0503020204020204" pitchFamily="34" charset="-122"/>
                          <a:cs typeface="NEU-BZ" charset="0"/>
                        </a:rPr>
                        <a:t>Ⅱ</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5% NaOH溶液</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产生白色沉淀,在空气中缓慢变成棕黑色沉淀</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棕黑色沉淀增多,放置后溶液变为紫色,仍有沉淀</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781050">
                <a:tc>
                  <a:txBody>
                    <a:bodyPr/>
                    <a:p>
                      <a:pPr indent="0" algn="ctr">
                        <a:buNone/>
                      </a:pPr>
                      <a:r>
                        <a:rPr lang="en-US" sz="1800" b="0">
                          <a:latin typeface="微软雅黑" panose="020B0503020204020204" pitchFamily="34" charset="-122"/>
                          <a:ea typeface="微软雅黑" panose="020B0503020204020204" pitchFamily="34" charset="-122"/>
                          <a:cs typeface="NEU-BZ" charset="0"/>
                        </a:rPr>
                        <a:t>Ⅲ</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40% NaOH溶液</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产生白色沉淀,在空气中缓慢变成棕黑色沉淀</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棕黑色沉淀增多,放置后溶液变为紫色,仍有沉淀</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7915275" y="344805"/>
            <a:ext cx="4064000" cy="460375"/>
          </a:xfrm>
          <a:prstGeom prst="rect">
            <a:avLst/>
          </a:prstGeom>
          <a:noFill/>
        </p:spPr>
        <p:txBody>
          <a:bodyPr wrap="square" rtlCol="0">
            <a:spAutoFit/>
          </a:bodyPr>
          <a:p>
            <a:r>
              <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例题</a:t>
            </a:r>
            <a:r>
              <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P93</a:t>
            </a:r>
            <a:endPar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27405" y="1043940"/>
            <a:ext cx="505206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考法2　物质性质探究性实验综合题</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902335" y="1979295"/>
            <a:ext cx="9860915" cy="1886585"/>
          </a:xfrm>
          <a:prstGeom prst="rect">
            <a:avLst/>
          </a:prstGeom>
          <a:noFill/>
        </p:spPr>
        <p:txBody>
          <a:bodyPr wrap="square" rtlCol="0">
            <a:spAutoFit/>
          </a:bodyPr>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(1)B中试剂是</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(2)通入Cl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前,Ⅱ、Ⅲ中沉淀由白色变为棕黑色的化学方程式为</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(3)对比实验Ⅰ、Ⅱ通入Cl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后的实验现象,对于二价锰化合物还原性的认识是</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2505710" y="2021205"/>
            <a:ext cx="2177415" cy="450215"/>
          </a:xfrm>
          <a:prstGeom prst="rect">
            <a:avLst/>
          </a:prstGeom>
          <a:noFill/>
        </p:spPr>
        <p:txBody>
          <a:bodyPr wrap="square" rtlCol="0">
            <a:spAutoFit/>
          </a:bodyPr>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饱和NaCl溶液</a:t>
            </a:r>
            <a:endParaRPr lang="zh-CN" altLang="en-US" sz="2000"/>
          </a:p>
        </p:txBody>
      </p:sp>
      <p:pic>
        <p:nvPicPr>
          <p:cNvPr id="5" name="图片 4" descr="QQ截图20240124234852"/>
          <p:cNvPicPr>
            <a:picLocks noChangeAspect="1"/>
          </p:cNvPicPr>
          <p:nvPr/>
        </p:nvPicPr>
        <p:blipFill>
          <a:blip r:embed="rId1"/>
          <a:stretch>
            <a:fillRect/>
          </a:stretch>
        </p:blipFill>
        <p:spPr>
          <a:xfrm>
            <a:off x="7867015" y="2324100"/>
            <a:ext cx="3933825" cy="361950"/>
          </a:xfrm>
          <a:prstGeom prst="rect">
            <a:avLst/>
          </a:prstGeom>
        </p:spPr>
      </p:pic>
      <p:sp>
        <p:nvSpPr>
          <p:cNvPr id="6" name="文本框 5"/>
          <p:cNvSpPr txBox="1"/>
          <p:nvPr/>
        </p:nvSpPr>
        <p:spPr>
          <a:xfrm>
            <a:off x="1040130" y="2685415"/>
            <a:ext cx="9717405" cy="909320"/>
          </a:xfrm>
          <a:prstGeom prst="rect">
            <a:avLst/>
          </a:prstGeom>
          <a:noFill/>
        </p:spPr>
        <p:txBody>
          <a:bodyPr wrap="square" rtlCol="0">
            <a:noAutofit/>
          </a:bodyPr>
          <a:p>
            <a:pPr indent="0" fontAlgn="auto">
              <a:lnSpc>
                <a:spcPts val="2800"/>
              </a:lnSpc>
            </a:pPr>
            <a:r>
              <a:rPr lang="en-US" altLang="zh-CN">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二价锰化合物在中性或弱酸性条件下只能被氧化到MnO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,在碱性条件下可以被氧化到更高价态</a:t>
            </a:r>
            <a:endParaRPr lang="zh-CN" altLang="en-US" sz="2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63905" y="1089660"/>
            <a:ext cx="5083175"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考法2　物质性质探究性实验综合题</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763270" y="1702435"/>
            <a:ext cx="10595610" cy="3843655"/>
          </a:xfrm>
          <a:prstGeom prst="rect">
            <a:avLst/>
          </a:prstGeom>
          <a:noFill/>
        </p:spPr>
        <p:txBody>
          <a:bodyPr wrap="square" rtlCol="0">
            <a:spAutoFit/>
          </a:bodyPr>
          <a:p>
            <a:pPr indent="0" fontAlgn="auto">
              <a:lnSpc>
                <a:spcPts val="266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(4)根据资料ⅱ,Ⅲ中应得到绿色溶液,实验中得到紫色溶液,分析现象与资料不符的原因。</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66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原因一:可能是通入Cl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导致溶液的碱性减弱。</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66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原因二:可能是氧化剂过量,氧化剂将Mn氧化为Mn。</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66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①用化学方程式表示可能导致溶液碱性减弱的原因:</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000" u="sng">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66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但通过实验测定,溶液的碱性变化很小。</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66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②取Ⅲ中放置后的1 mL悬浊液,加入4 mL 40% NaOH溶液,溶液紫色迅速变为绿色,且绿色缓慢加深。溶液紫色迅速变为绿色的离子方程式为</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000" u="sng">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;溶液</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66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绿色缓慢加深,原因是MnO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被</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(填化学式)氧化,可证明Ⅲ的悬浊液中氧化剂过量。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66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③取Ⅲ中放置后的1 mL悬浊液,加入4 mL水,溶液紫色缓慢加深,发生的反应是</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000" u="sng">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000" u="sng">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66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④从反应速率的角度,分析实验Ⅲ未得到绿色溶液的可能原因:</a:t>
            </a:r>
            <a:r>
              <a:rPr lang="en-US" altLang="zh-CN" sz="2000" u="sng">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descr="QQ截图20240124235133"/>
          <p:cNvPicPr>
            <a:picLocks noChangeAspect="1"/>
          </p:cNvPicPr>
          <p:nvPr/>
        </p:nvPicPr>
        <p:blipFill>
          <a:blip r:embed="rId1"/>
          <a:stretch>
            <a:fillRect/>
          </a:stretch>
        </p:blipFill>
        <p:spPr>
          <a:xfrm>
            <a:off x="6558280" y="2734945"/>
            <a:ext cx="4067175" cy="304800"/>
          </a:xfrm>
          <a:prstGeom prst="rect">
            <a:avLst/>
          </a:prstGeom>
        </p:spPr>
      </p:pic>
      <p:pic>
        <p:nvPicPr>
          <p:cNvPr id="5" name="图片 4" descr="QQ截图20240124235219"/>
          <p:cNvPicPr>
            <a:picLocks noChangeAspect="1"/>
          </p:cNvPicPr>
          <p:nvPr/>
        </p:nvPicPr>
        <p:blipFill>
          <a:blip r:embed="rId2"/>
          <a:stretch>
            <a:fillRect/>
          </a:stretch>
        </p:blipFill>
        <p:spPr>
          <a:xfrm>
            <a:off x="6000750" y="3817620"/>
            <a:ext cx="3800475" cy="276225"/>
          </a:xfrm>
          <a:prstGeom prst="rect">
            <a:avLst/>
          </a:prstGeom>
        </p:spPr>
      </p:pic>
      <p:sp>
        <p:nvSpPr>
          <p:cNvPr id="6" name="文本框 5"/>
          <p:cNvSpPr txBox="1"/>
          <p:nvPr/>
        </p:nvSpPr>
        <p:spPr>
          <a:xfrm>
            <a:off x="4258310" y="4093845"/>
            <a:ext cx="1008380" cy="450215"/>
          </a:xfrm>
          <a:prstGeom prst="rect">
            <a:avLst/>
          </a:prstGeom>
          <a:noFill/>
        </p:spPr>
        <p:txBody>
          <a:bodyPr wrap="square" rtlCol="0">
            <a:spAutoFit/>
          </a:bodyPr>
          <a:p>
            <a:pPr indent="0" fontAlgn="auto">
              <a:lnSpc>
                <a:spcPts val="2800"/>
              </a:lnSpc>
            </a:pP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NaClO</a:t>
            </a:r>
            <a:endParaRPr lang="zh-CN" altLang="en-US"/>
          </a:p>
        </p:txBody>
      </p:sp>
      <p:pic>
        <p:nvPicPr>
          <p:cNvPr id="7" name="图片 6" descr="QQ截图20240124235332"/>
          <p:cNvPicPr>
            <a:picLocks noChangeAspect="1"/>
          </p:cNvPicPr>
          <p:nvPr/>
        </p:nvPicPr>
        <p:blipFill>
          <a:blip r:embed="rId3"/>
          <a:stretch>
            <a:fillRect/>
          </a:stretch>
        </p:blipFill>
        <p:spPr>
          <a:xfrm>
            <a:off x="1247775" y="4787900"/>
            <a:ext cx="4848225" cy="276225"/>
          </a:xfrm>
          <a:prstGeom prst="rect">
            <a:avLst/>
          </a:prstGeom>
        </p:spPr>
      </p:pic>
      <p:pic>
        <p:nvPicPr>
          <p:cNvPr id="8" name="图片 7" descr="QQ截图20240124235447"/>
          <p:cNvPicPr>
            <a:picLocks noChangeAspect="1"/>
          </p:cNvPicPr>
          <p:nvPr/>
        </p:nvPicPr>
        <p:blipFill>
          <a:blip r:embed="rId4"/>
          <a:stretch>
            <a:fillRect/>
          </a:stretch>
        </p:blipFill>
        <p:spPr>
          <a:xfrm>
            <a:off x="6891020" y="5546090"/>
            <a:ext cx="4536440" cy="6826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04520" y="1054735"/>
            <a:ext cx="5135245"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考法2　物质性质探究性实验综合题</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679450" y="1713865"/>
            <a:ext cx="10530840" cy="9356725"/>
          </a:xfrm>
          <a:prstGeom prst="rect">
            <a:avLst/>
          </a:prstGeom>
          <a:noFill/>
        </p:spPr>
        <p:txBody>
          <a:bodyPr wrap="square" rtlCol="0">
            <a:noAutofit/>
          </a:bodyPr>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【解析】(2)白色沉淀是Mn(OH)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,棕黑色沉淀是MnO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,通入Cl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前,Mn(OH)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被空气中的O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氧化为MnO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,化学方程式为2Mn(OH)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2MnO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(3)实验Ⅰ:中性条件下Mn</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不能被O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氧化,通入的Cl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将Mn</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氧化为MnO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,实验Ⅱ:5% NaOH溶液中生成的Mn(OH)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在空气中被缓慢氧化为MnO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通入Cl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后部分MnO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被氧化为Mn,所以可得到的结论是二价锰化合物被氧化后的产物与溶液的酸碱性有关,中性或弱酸性条件下被氧化为MnO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,碱性条件下可被氧化为更高价态。</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16" name="image304.jpeg" descr="source:si_idm706675264;FounderCES"/>
          <p:cNvPicPr>
            <a:picLocks noChangeAspect="1"/>
          </p:cNvPicPr>
          <p:nvPr>
            <p:custDataLst>
              <p:tags r:id="rId1"/>
            </p:custDataLst>
          </p:nvPr>
        </p:nvPicPr>
        <p:blipFill>
          <a:blip r:embed="rId2"/>
          <a:stretch>
            <a:fillRect/>
          </a:stretch>
        </p:blipFill>
        <p:spPr>
          <a:xfrm>
            <a:off x="5123815" y="2159635"/>
            <a:ext cx="615950" cy="308610"/>
          </a:xfrm>
          <a:prstGeom prst="rect">
            <a:avLst/>
          </a:prstGeom>
        </p:spPr>
      </p:pic>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4700" y="1837690"/>
            <a:ext cx="10436860" cy="4211955"/>
          </a:xfrm>
          <a:prstGeom prst="rect">
            <a:avLst/>
          </a:prstGeom>
          <a:noFill/>
        </p:spPr>
        <p:txBody>
          <a:bodyPr wrap="square" rtlCol="0">
            <a:noAutofit/>
          </a:bodyPr>
          <a:p>
            <a:pPr indent="0" fontAlgn="auto">
              <a:lnSpc>
                <a:spcPts val="266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(4)①Cl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通入NaOH溶液发生的反应为Cl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+2NaOH</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NaCl+NaClO+H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O,消耗氢氧化钠,所以溶液碱性变弱。②再加入NaOH溶液,溶液由紫色变为绿色,说明Mn被OH</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还原为Mn,所以发生的反应为4Mn+4OH</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 4Mn+O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↑+2H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O。溶液绿色加深说明MnO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被NaClO氧化成Mn,可证明Ⅲ的悬浊液中氧化剂过量。③Ⅲ中悬浊液中含有棕黑色的MnO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沉淀,加水稀释后,溶液紫色缓慢加深,则MnO</a:t>
            </a:r>
            <a:r>
              <a:rPr lang="zh-CN" altLang="en-US" sz="2000" baseline="-25000">
                <a:effectLst/>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被NaClO氧化为Mn,发生的反应为2MnO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+3ClO</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+2OH</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2Mn+3Cl</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O。④实验Ⅲ溶液中存在Mn被OH</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还原为Mn和Mn被NaClO氧化为Mn两个反应,实验Ⅲ没有得到绿色溶液说明在浓碱性、氧化剂ClO</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过量的条件下生成Mn(紫色)的速率快于生成Mn(绿色)的速率。</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774700" y="1043940"/>
            <a:ext cx="4949825"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考法2　物质性质探究性实验综合题</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14" name="image302.jpeg" descr="source:si_idm938689824;FounderCES"/>
          <p:cNvPicPr>
            <a:picLocks noChangeAspect="1"/>
          </p:cNvPicPr>
          <p:nvPr>
            <p:custDataLst>
              <p:tags r:id="rId1"/>
            </p:custDataLst>
          </p:nvPr>
        </p:nvPicPr>
        <p:blipFill>
          <a:blip r:embed="rId2"/>
          <a:stretch>
            <a:fillRect/>
          </a:stretch>
        </p:blipFill>
        <p:spPr>
          <a:xfrm flipV="1">
            <a:off x="6494145" y="1902460"/>
            <a:ext cx="562610" cy="309245"/>
          </a:xfrm>
          <a:prstGeom prst="rect">
            <a:avLst/>
          </a:prstGeom>
        </p:spPr>
      </p:pic>
      <p:pic>
        <p:nvPicPr>
          <p:cNvPr id="4" name="image302.jpeg" descr="source:si_idm938689824;FounderCES"/>
          <p:cNvPicPr>
            <a:picLocks noChangeAspect="1"/>
          </p:cNvPicPr>
          <p:nvPr>
            <p:custDataLst>
              <p:tags r:id="rId3"/>
            </p:custDataLst>
          </p:nvPr>
        </p:nvPicPr>
        <p:blipFill>
          <a:blip r:embed="rId2"/>
          <a:stretch>
            <a:fillRect/>
          </a:stretch>
        </p:blipFill>
        <p:spPr>
          <a:xfrm flipV="1">
            <a:off x="10313670" y="3274060"/>
            <a:ext cx="562610" cy="309245"/>
          </a:xfrm>
          <a:prstGeom prst="rect">
            <a:avLst/>
          </a:prstGeom>
        </p:spPr>
      </p:pic>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815975" y="1798320"/>
            <a:ext cx="9045575" cy="4041140"/>
          </a:xfrm>
          <a:prstGeom prst="rect">
            <a:avLst/>
          </a:prstGeom>
          <a:noFill/>
        </p:spPr>
        <p:txBody>
          <a:bodyPr wrap="square" rtlCol="0">
            <a:spAutoFit/>
          </a:bodyPr>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【答案】(1)饱和NaCl溶液</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(2)2Mn(OH)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2MnO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(3)二价锰化合物在中性或弱酸性条件下只能被氧化到MnO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,在碱性条件下可以被氧化到更高价态</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(4)①2NaOH+Cl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000" baseline="-25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NaCl+NaClO+H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②4Mn+4OH</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baseline="30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4Mn+O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　NaClO</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③2MnO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+3ClO</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+2OH</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2Mn+3Cl</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④溶液中存在反应:</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ⅰ.4Mn+4OH</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4Mn+O</a:t>
            </a:r>
            <a:r>
              <a:rPr lang="zh-CN" altLang="en-US" sz="2000" baseline="-25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ⅱ.2Mn+ClO</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 </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2Mn+Cl</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+2OH</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在浓碱性条件下,c(OH</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)和c(ClO</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)均很大时,反应ⅱ速率快于反应ⅰ</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816610" y="1097280"/>
            <a:ext cx="506222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考法2　物质性质探究性实验综合题</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20" name="image308.jpeg" descr="source:si_idm735889712;FounderCES"/>
          <p:cNvPicPr>
            <a:picLocks noChangeAspect="1"/>
          </p:cNvPicPr>
          <p:nvPr>
            <p:custDataLst>
              <p:tags r:id="rId1"/>
            </p:custDataLst>
          </p:nvPr>
        </p:nvPicPr>
        <p:blipFill>
          <a:blip r:embed="rId2"/>
          <a:stretch>
            <a:fillRect/>
          </a:stretch>
        </p:blipFill>
        <p:spPr>
          <a:xfrm>
            <a:off x="2986405" y="2196465"/>
            <a:ext cx="722630" cy="451485"/>
          </a:xfrm>
          <a:prstGeom prst="rect">
            <a:avLst/>
          </a:prstGeom>
        </p:spPr>
      </p:pic>
      <p:pic>
        <p:nvPicPr>
          <p:cNvPr id="5" name="image308.jpeg" descr="source:si_idm735889712;FounderCES"/>
          <p:cNvPicPr>
            <a:picLocks noChangeAspect="1"/>
          </p:cNvPicPr>
          <p:nvPr>
            <p:custDataLst>
              <p:tags r:id="rId3"/>
            </p:custDataLst>
          </p:nvPr>
        </p:nvPicPr>
        <p:blipFill>
          <a:blip r:embed="rId2"/>
          <a:stretch>
            <a:fillRect/>
          </a:stretch>
        </p:blipFill>
        <p:spPr>
          <a:xfrm>
            <a:off x="2957195" y="3206750"/>
            <a:ext cx="711835" cy="444500"/>
          </a:xfrm>
          <a:prstGeom prst="rect">
            <a:avLst/>
          </a:prstGeom>
        </p:spPr>
      </p:pic>
      <p:pic>
        <p:nvPicPr>
          <p:cNvPr id="6" name="image308.jpeg" descr="source:si_idm735889712;FounderCES"/>
          <p:cNvPicPr>
            <a:picLocks noChangeAspect="1"/>
          </p:cNvPicPr>
          <p:nvPr>
            <p:custDataLst>
              <p:tags r:id="rId4"/>
            </p:custDataLst>
          </p:nvPr>
        </p:nvPicPr>
        <p:blipFill>
          <a:blip r:embed="rId2"/>
          <a:stretch>
            <a:fillRect/>
          </a:stretch>
        </p:blipFill>
        <p:spPr>
          <a:xfrm>
            <a:off x="2585720" y="3596640"/>
            <a:ext cx="711835" cy="444500"/>
          </a:xfrm>
          <a:prstGeom prst="rect">
            <a:avLst/>
          </a:prstGeom>
        </p:spPr>
      </p:pic>
      <p:pic>
        <p:nvPicPr>
          <p:cNvPr id="7" name="image308.jpeg" descr="source:si_idm735889712;FounderCES"/>
          <p:cNvPicPr>
            <a:picLocks noChangeAspect="1"/>
          </p:cNvPicPr>
          <p:nvPr>
            <p:custDataLst>
              <p:tags r:id="rId5"/>
            </p:custDataLst>
          </p:nvPr>
        </p:nvPicPr>
        <p:blipFill>
          <a:blip r:embed="rId2"/>
          <a:stretch>
            <a:fillRect/>
          </a:stretch>
        </p:blipFill>
        <p:spPr>
          <a:xfrm>
            <a:off x="3669030" y="3960495"/>
            <a:ext cx="711835" cy="444500"/>
          </a:xfrm>
          <a:prstGeom prst="rect">
            <a:avLst/>
          </a:prstGeom>
        </p:spPr>
      </p:pic>
      <p:pic>
        <p:nvPicPr>
          <p:cNvPr id="8" name="image308.jpeg" descr="source:si_idm735889712;FounderCES"/>
          <p:cNvPicPr>
            <a:picLocks noChangeAspect="1"/>
          </p:cNvPicPr>
          <p:nvPr>
            <p:custDataLst>
              <p:tags r:id="rId6"/>
            </p:custDataLst>
          </p:nvPr>
        </p:nvPicPr>
        <p:blipFill>
          <a:blip r:embed="rId2"/>
          <a:stretch>
            <a:fillRect/>
          </a:stretch>
        </p:blipFill>
        <p:spPr>
          <a:xfrm>
            <a:off x="2585720" y="4661535"/>
            <a:ext cx="711835" cy="444500"/>
          </a:xfrm>
          <a:prstGeom prst="rect">
            <a:avLst/>
          </a:prstGeom>
        </p:spPr>
      </p:pic>
      <p:pic>
        <p:nvPicPr>
          <p:cNvPr id="9" name="image308.jpeg" descr="source:si_idm735889712;FounderCES"/>
          <p:cNvPicPr>
            <a:picLocks noChangeAspect="1"/>
          </p:cNvPicPr>
          <p:nvPr>
            <p:custDataLst>
              <p:tags r:id="rId7"/>
            </p:custDataLst>
          </p:nvPr>
        </p:nvPicPr>
        <p:blipFill>
          <a:blip r:embed="rId2"/>
          <a:stretch>
            <a:fillRect/>
          </a:stretch>
        </p:blipFill>
        <p:spPr>
          <a:xfrm>
            <a:off x="3180715" y="4989830"/>
            <a:ext cx="711835" cy="4445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55040" y="980440"/>
            <a:ext cx="4924425"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(2)试剂保存——试剂存放的“十防”原则</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表格 2"/>
          <p:cNvGraphicFramePr/>
          <p:nvPr>
            <p:custDataLst>
              <p:tags r:id="rId1"/>
            </p:custDataLst>
          </p:nvPr>
        </p:nvGraphicFramePr>
        <p:xfrm>
          <a:off x="1096645" y="1450340"/>
          <a:ext cx="10043160" cy="4554220"/>
        </p:xfrm>
        <a:graphic>
          <a:graphicData uri="http://schemas.openxmlformats.org/drawingml/2006/table">
            <a:tbl>
              <a:tblPr/>
              <a:tblGrid>
                <a:gridCol w="2661920"/>
                <a:gridCol w="2887980"/>
                <a:gridCol w="4493260"/>
              </a:tblGrid>
              <a:tr h="278130">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保存依据</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保存方法</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典型实例</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577340">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防氧化</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NEU-BZ" charset="0"/>
                        </a:rPr>
                        <a:t>①</a:t>
                      </a:r>
                      <a:r>
                        <a:rPr lang="en-US" sz="1800" b="0">
                          <a:latin typeface="微软雅黑" panose="020B0503020204020204" pitchFamily="34" charset="-122"/>
                          <a:ea typeface="微软雅黑" panose="020B0503020204020204" pitchFamily="34" charset="-122"/>
                          <a:cs typeface="Calibri" panose="020F0502020204030204" charset="0"/>
                        </a:rPr>
                        <a:t>密封或用后立即盖好</a:t>
                      </a:r>
                      <a:r>
                        <a:rPr lang="en-US" sz="1800" b="0">
                          <a:latin typeface="微软雅黑" panose="020B0503020204020204" pitchFamily="34" charset="-122"/>
                          <a:ea typeface="微软雅黑" panose="020B0503020204020204" pitchFamily="34" charset="-122"/>
                          <a:cs typeface="NEU-BZ" charset="0"/>
                        </a:rPr>
                        <a:t>②</a:t>
                      </a:r>
                      <a:r>
                        <a:rPr lang="en-US" sz="1800" b="0">
                          <a:latin typeface="微软雅黑" panose="020B0503020204020204" pitchFamily="34" charset="-122"/>
                          <a:ea typeface="微软雅黑" panose="020B0503020204020204" pitchFamily="34" charset="-122"/>
                          <a:cs typeface="Calibri" panose="020F0502020204030204" charset="0"/>
                        </a:rPr>
                        <a:t>加入还原剂</a:t>
                      </a:r>
                      <a:r>
                        <a:rPr lang="en-US" sz="1800" b="0">
                          <a:latin typeface="微软雅黑" panose="020B0503020204020204" pitchFamily="34" charset="-122"/>
                          <a:ea typeface="微软雅黑" panose="020B0503020204020204" pitchFamily="34" charset="-122"/>
                          <a:cs typeface="NEU-BZ" charset="0"/>
                        </a:rPr>
                        <a:t>③</a:t>
                      </a:r>
                      <a:r>
                        <a:rPr lang="en-US" sz="1800" b="0">
                          <a:latin typeface="微软雅黑" panose="020B0503020204020204" pitchFamily="34" charset="-122"/>
                          <a:ea typeface="微软雅黑" panose="020B0503020204020204" pitchFamily="34" charset="-122"/>
                          <a:cs typeface="Calibri" panose="020F0502020204030204" charset="0"/>
                        </a:rPr>
                        <a:t>隔绝空气</a:t>
                      </a:r>
                      <a:endParaRPr lang="en-US" altLang="en-US" sz="1800" b="0">
                        <a:latin typeface="微软雅黑" panose="020B0503020204020204" pitchFamily="34" charset="-122"/>
                        <a:ea typeface="微软雅黑" panose="020B0503020204020204" pitchFamily="34" charset="-122"/>
                        <a:cs typeface="NEU-BZ"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①Na</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800" b="0">
                          <a:latin typeface="微软雅黑" panose="020B0503020204020204" pitchFamily="34" charset="-122"/>
                          <a:ea typeface="微软雅黑" panose="020B0503020204020204" pitchFamily="34" charset="-122"/>
                          <a:cs typeface="微软雅黑" panose="020B0503020204020204" pitchFamily="34" charset="-122"/>
                        </a:rPr>
                        <a:t>SO</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3</a:t>
                      </a:r>
                      <a:r>
                        <a:rPr lang="en-US" sz="1800" b="0">
                          <a:latin typeface="微软雅黑" panose="020B0503020204020204" pitchFamily="34" charset="-122"/>
                          <a:ea typeface="微软雅黑" panose="020B0503020204020204" pitchFamily="34" charset="-122"/>
                          <a:cs typeface="微软雅黑" panose="020B0503020204020204" pitchFamily="34" charset="-122"/>
                        </a:rPr>
                        <a:t>、Na</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800" b="0">
                          <a:latin typeface="微软雅黑" panose="020B0503020204020204" pitchFamily="34" charset="-122"/>
                          <a:ea typeface="微软雅黑" panose="020B0503020204020204" pitchFamily="34" charset="-122"/>
                          <a:cs typeface="微软雅黑" panose="020B0503020204020204" pitchFamily="34" charset="-122"/>
                        </a:rPr>
                        <a:t>S、KI等还原性溶液用后要立即盖好②FeSO</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4</a:t>
                      </a:r>
                      <a:r>
                        <a:rPr lang="en-US" sz="1800" b="0">
                          <a:latin typeface="微软雅黑" panose="020B0503020204020204" pitchFamily="34" charset="-122"/>
                          <a:ea typeface="微软雅黑" panose="020B0503020204020204" pitchFamily="34" charset="-122"/>
                          <a:cs typeface="微软雅黑" panose="020B0503020204020204" pitchFamily="34" charset="-122"/>
                        </a:rPr>
                        <a:t>溶液中加少量铁屑③K</a:t>
                      </a:r>
                      <a:r>
                        <a:rPr lang="en-US" sz="1800" b="0">
                          <a:latin typeface="微软雅黑" panose="020B0503020204020204" pitchFamily="34" charset="-122"/>
                          <a:ea typeface="微软雅黑" panose="020B0503020204020204" pitchFamily="34" charset="-122"/>
                          <a:cs typeface="微软雅黑" panose="020B0503020204020204" pitchFamily="34" charset="-122"/>
                        </a:rPr>
                        <a:t>、Na保存在煤油或石蜡油中,Li保存在固体石蜡中④白磷保存在冷水中</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94995">
                <a:tc>
                  <a:txBody>
                    <a:bodyPr/>
                    <a:p>
                      <a:pPr indent="0" algn="ctr">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防潮解(或与水反应或吸水)</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密封保存</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NaOH、CaCl</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800" b="0">
                          <a:latin typeface="微软雅黑" panose="020B0503020204020204" pitchFamily="34" charset="-122"/>
                          <a:ea typeface="微软雅黑" panose="020B0503020204020204" pitchFamily="34" charset="-122"/>
                          <a:cs typeface="微软雅黑" panose="020B0503020204020204" pitchFamily="34" charset="-122"/>
                        </a:rPr>
                        <a:t>、CuSO</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4</a:t>
                      </a:r>
                      <a:r>
                        <a:rPr lang="en-US" sz="1800" b="0">
                          <a:latin typeface="微软雅黑" panose="020B0503020204020204" pitchFamily="34" charset="-122"/>
                          <a:ea typeface="微软雅黑" panose="020B0503020204020204" pitchFamily="34" charset="-122"/>
                          <a:cs typeface="微软雅黑" panose="020B0503020204020204" pitchFamily="34" charset="-122"/>
                        </a:rPr>
                        <a:t>、P</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800" b="0">
                          <a:latin typeface="微软雅黑" panose="020B0503020204020204" pitchFamily="34" charset="-122"/>
                          <a:ea typeface="微软雅黑" panose="020B0503020204020204" pitchFamily="34" charset="-122"/>
                          <a:cs typeface="微软雅黑" panose="020B0503020204020204" pitchFamily="34" charset="-122"/>
                        </a:rPr>
                        <a:t>O</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5</a:t>
                      </a:r>
                      <a:r>
                        <a:rPr lang="en-US" sz="1800" b="0">
                          <a:latin typeface="微软雅黑" panose="020B0503020204020204" pitchFamily="34" charset="-122"/>
                          <a:ea typeface="微软雅黑" panose="020B0503020204020204" pitchFamily="34" charset="-122"/>
                          <a:cs typeface="微软雅黑" panose="020B0503020204020204" pitchFamily="34" charset="-122"/>
                        </a:rPr>
                        <a:t>等固体,浓硫酸等</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26415">
                <a:tc>
                  <a:txBody>
                    <a:bodyPr/>
                    <a:p>
                      <a:pPr indent="0" algn="ctr">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防与CO</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800" b="0">
                          <a:latin typeface="微软雅黑" panose="020B0503020204020204" pitchFamily="34" charset="-122"/>
                          <a:ea typeface="微软雅黑" panose="020B0503020204020204" pitchFamily="34" charset="-122"/>
                          <a:cs typeface="微软雅黑" panose="020B0503020204020204" pitchFamily="34" charset="-122"/>
                        </a:rPr>
                        <a:t>反应</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密封保存,减少露置时间</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NaOH溶液、Na</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800" b="0">
                          <a:latin typeface="微软雅黑" panose="020B0503020204020204" pitchFamily="34" charset="-122"/>
                          <a:ea typeface="微软雅黑" panose="020B0503020204020204" pitchFamily="34" charset="-122"/>
                          <a:cs typeface="微软雅黑" panose="020B0503020204020204" pitchFamily="34" charset="-122"/>
                        </a:rPr>
                        <a:t>CO</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3</a:t>
                      </a:r>
                      <a:r>
                        <a:rPr lang="en-US" sz="1800" b="0">
                          <a:latin typeface="微软雅黑" panose="020B0503020204020204" pitchFamily="34" charset="-122"/>
                          <a:ea typeface="微软雅黑" panose="020B0503020204020204" pitchFamily="34" charset="-122"/>
                          <a:cs typeface="微软雅黑" panose="020B0503020204020204" pitchFamily="34" charset="-122"/>
                        </a:rPr>
                        <a:t>溶液、石灰水、Na</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800" b="0">
                          <a:latin typeface="微软雅黑" panose="020B0503020204020204" pitchFamily="34" charset="-122"/>
                          <a:ea typeface="微软雅黑" panose="020B0503020204020204" pitchFamily="34" charset="-122"/>
                          <a:cs typeface="微软雅黑" panose="020B0503020204020204" pitchFamily="34" charset="-122"/>
                        </a:rPr>
                        <a:t>O</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800" b="0">
                          <a:latin typeface="微软雅黑" panose="020B0503020204020204" pitchFamily="34" charset="-122"/>
                          <a:ea typeface="微软雅黑" panose="020B0503020204020204" pitchFamily="34" charset="-122"/>
                          <a:cs typeface="微软雅黑" panose="020B0503020204020204" pitchFamily="34" charset="-122"/>
                        </a:rPr>
                        <a:t>固体等</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94360">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防挥发</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①密封,置于阴凉处②液封</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①浓盐酸、浓氨水等密封,置于阴凉处②液溴加水液封</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95630">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防燃烧</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置于阴凉处,不与氧化剂混合贮存,严禁火种</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Calibri" panose="020F0502020204030204" charset="0"/>
                        </a:rPr>
                        <a:t>苯、汽油、酒精等</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87350">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防分解</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保存在</a:t>
                      </a:r>
                      <a:r>
                        <a:rPr lang="en-US" sz="1800" b="0" u="wavy">
                          <a:latin typeface="微软雅黑" panose="020B0503020204020204" pitchFamily="34" charset="-122"/>
                          <a:ea typeface="微软雅黑" panose="020B0503020204020204" pitchFamily="34" charset="-122"/>
                          <a:cs typeface="微软雅黑" panose="020B0503020204020204" pitchFamily="34" charset="-122"/>
                        </a:rPr>
                        <a:t>棕</a:t>
                      </a:r>
                      <a:r>
                        <a:rPr lang="en-US" sz="1800" b="0">
                          <a:latin typeface="微软雅黑" panose="020B0503020204020204" pitchFamily="34" charset="-122"/>
                          <a:ea typeface="微软雅黑" panose="020B0503020204020204" pitchFamily="34" charset="-122"/>
                          <a:cs typeface="微软雅黑" panose="020B0503020204020204" pitchFamily="34" charset="-122"/>
                        </a:rPr>
                        <a:t>色瓶中,置于阴凉处</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浓硝酸、KMnO</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4</a:t>
                      </a:r>
                      <a:r>
                        <a:rPr lang="en-US" sz="1800" b="0">
                          <a:latin typeface="微软雅黑" panose="020B0503020204020204" pitchFamily="34" charset="-122"/>
                          <a:ea typeface="微软雅黑" panose="020B0503020204020204" pitchFamily="34" charset="-122"/>
                          <a:cs typeface="微软雅黑" panose="020B0503020204020204" pitchFamily="34" charset="-122"/>
                        </a:rPr>
                        <a:t>、AgNO</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3</a:t>
                      </a:r>
                      <a:r>
                        <a:rPr lang="en-US" sz="1800" b="0">
                          <a:latin typeface="微软雅黑" panose="020B0503020204020204" pitchFamily="34" charset="-122"/>
                          <a:ea typeface="微软雅黑" panose="020B0503020204020204" pitchFamily="34" charset="-122"/>
                          <a:cs typeface="微软雅黑" panose="020B0503020204020204" pitchFamily="34" charset="-122"/>
                        </a:rPr>
                        <a:t>溶液等</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89610" y="1108075"/>
            <a:ext cx="558546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考法3　化学反应原理探究性实验综合题</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901700" y="1744980"/>
            <a:ext cx="1229360" cy="398780"/>
          </a:xfrm>
          <a:prstGeom prst="rect">
            <a:avLst/>
          </a:prstGeom>
          <a:solidFill>
            <a:srgbClr val="FFC000"/>
          </a:solidFill>
        </p:spPr>
        <p:txBody>
          <a:bodyPr wrap="square" rtlCol="0">
            <a:spAutoFit/>
          </a:bodyPr>
          <a:p>
            <a:r>
              <a:rPr lang="zh-CN" altLang="en-US" sz="2000">
                <a:solidFill>
                  <a:schemeClr val="tx1"/>
                </a:solidFill>
                <a:latin typeface="微软雅黑" panose="020B0503020204020204" pitchFamily="34" charset="-122"/>
                <a:ea typeface="微软雅黑" panose="020B0503020204020204" pitchFamily="34" charset="-122"/>
              </a:rPr>
              <a:t>解题思路</a:t>
            </a:r>
            <a:endParaRPr lang="zh-CN" altLang="en-US" sz="2000">
              <a:solidFill>
                <a:schemeClr val="tx1"/>
              </a:solidFill>
              <a:latin typeface="微软雅黑" panose="020B0503020204020204" pitchFamily="34" charset="-122"/>
              <a:ea typeface="微软雅黑" panose="020B0503020204020204" pitchFamily="34" charset="-122"/>
            </a:endParaRPr>
          </a:p>
        </p:txBody>
      </p:sp>
      <p:pic>
        <p:nvPicPr>
          <p:cNvPr id="324" name="image312.jpeg"/>
          <p:cNvPicPr>
            <a:picLocks noChangeAspect="1"/>
          </p:cNvPicPr>
          <p:nvPr>
            <p:custDataLst>
              <p:tags r:id="rId1"/>
            </p:custDataLst>
          </p:nvPr>
        </p:nvPicPr>
        <p:blipFill>
          <a:blip r:embed="rId2"/>
          <a:stretch>
            <a:fillRect/>
          </a:stretch>
        </p:blipFill>
        <p:spPr>
          <a:xfrm>
            <a:off x="1125220" y="2320290"/>
            <a:ext cx="7927340" cy="3170555"/>
          </a:xfrm>
          <a:prstGeom prst="rect">
            <a:avLst/>
          </a:prstGeom>
        </p:spPr>
      </p:pic>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69290" y="1808480"/>
            <a:ext cx="4064000" cy="460375"/>
          </a:xfrm>
          <a:prstGeom prst="rect">
            <a:avLst/>
          </a:prstGeom>
          <a:noFill/>
        </p:spPr>
        <p:txBody>
          <a:bodyPr wrap="square" rtlCol="0">
            <a:spAutoFit/>
          </a:bodyPr>
          <a:p>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真题例3</a:t>
            </a:r>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69290" y="1074420"/>
            <a:ext cx="561848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nchor="t">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考法3　化学反应原理探究性实验综合题</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913130" y="2334895"/>
            <a:ext cx="9883140" cy="286131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[北京2021·16,10分]某小组实验验证“Ag</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+Fe</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000" baseline="30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Fe</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+Ag↓”为可逆反应并测定其平衡常数。</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(1)实验验证</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实验Ⅰ.将0.010 0 mol·L-1Ag</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溶液和0.040 0 mol·L-1FeSO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溶液(pH=1)等体积混合,产生灰黑色沉淀,溶液呈黄色。</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实验Ⅱ.向少量Ag粉中加入0.010 0 mol·L-1 Fe</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溶液(pH=1),固体完全溶解。</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①取Ⅰ中沉淀,加入浓硝酸,证实沉淀为Ag。现象是</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②Ⅱ中溶液选用Fe</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,不选用Fe(NO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的原因是</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综合上述实验,证实“Ag</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+Fe</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000" baseline="30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Fe</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+Ag↓”为可逆反应。</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26" name="image314.jpeg" descr="source:si_idm735577760;FounderCES"/>
          <p:cNvPicPr>
            <a:picLocks noChangeAspect="1"/>
          </p:cNvPicPr>
          <p:nvPr>
            <p:custDataLst>
              <p:tags r:id="rId1"/>
            </p:custDataLst>
          </p:nvPr>
        </p:nvPicPr>
        <p:blipFill>
          <a:blip r:embed="rId2"/>
          <a:stretch>
            <a:fillRect/>
          </a:stretch>
        </p:blipFill>
        <p:spPr>
          <a:xfrm>
            <a:off x="6430645" y="2334895"/>
            <a:ext cx="584835" cy="365125"/>
          </a:xfrm>
          <a:prstGeom prst="rect">
            <a:avLst/>
          </a:prstGeom>
        </p:spPr>
      </p:pic>
      <p:pic>
        <p:nvPicPr>
          <p:cNvPr id="5" name="image314.jpeg" descr="source:si_idm735577760;FounderCES"/>
          <p:cNvPicPr>
            <a:picLocks noChangeAspect="1"/>
          </p:cNvPicPr>
          <p:nvPr>
            <p:custDataLst>
              <p:tags r:id="rId3"/>
            </p:custDataLst>
          </p:nvPr>
        </p:nvPicPr>
        <p:blipFill>
          <a:blip r:embed="rId2"/>
          <a:stretch>
            <a:fillRect/>
          </a:stretch>
        </p:blipFill>
        <p:spPr>
          <a:xfrm>
            <a:off x="4465320" y="4766310"/>
            <a:ext cx="584835" cy="365125"/>
          </a:xfrm>
          <a:prstGeom prst="rect">
            <a:avLst/>
          </a:prstGeom>
        </p:spPr>
      </p:pic>
      <p:sp>
        <p:nvSpPr>
          <p:cNvPr id="6" name="文本框 5"/>
          <p:cNvSpPr txBox="1"/>
          <p:nvPr/>
        </p:nvSpPr>
        <p:spPr>
          <a:xfrm>
            <a:off x="7575550" y="335280"/>
            <a:ext cx="4064000" cy="460375"/>
          </a:xfrm>
          <a:prstGeom prst="rect">
            <a:avLst/>
          </a:prstGeom>
          <a:noFill/>
        </p:spPr>
        <p:txBody>
          <a:bodyPr wrap="square" rtlCol="0">
            <a:spAutoFit/>
          </a:bodyPr>
          <a:p>
            <a:r>
              <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例题</a:t>
            </a:r>
            <a:r>
              <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P94</a:t>
            </a:r>
            <a:endPar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6594475" y="4187190"/>
            <a:ext cx="3706495" cy="368300"/>
          </a:xfrm>
          <a:prstGeom prst="rect">
            <a:avLst/>
          </a:prstGeom>
          <a:noFill/>
        </p:spPr>
        <p:txBody>
          <a:bodyPr wrap="square" rtlCol="0">
            <a:spAutoFit/>
          </a:bodyPr>
          <a:p>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固体溶解,产生红棕色气体</a:t>
            </a:r>
            <a:endParaRPr lang="zh-CN" altLang="en-US"/>
          </a:p>
        </p:txBody>
      </p:sp>
      <p:sp>
        <p:nvSpPr>
          <p:cNvPr id="8" name="文本框 7"/>
          <p:cNvSpPr txBox="1"/>
          <p:nvPr/>
        </p:nvSpPr>
        <p:spPr>
          <a:xfrm>
            <a:off x="6870700" y="4485005"/>
            <a:ext cx="3408680" cy="368300"/>
          </a:xfrm>
          <a:prstGeom prst="rect">
            <a:avLst/>
          </a:prstGeom>
          <a:noFill/>
        </p:spPr>
        <p:txBody>
          <a:bodyPr wrap="square" rtlCol="0">
            <a:spAutoFit/>
          </a:bodyPr>
          <a:p>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酸性条件下,N有氧化性</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12140" y="1063625"/>
            <a:ext cx="5565775"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nchor="t">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考法3　化学反应原理探究性实验综合题</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28" name="image316.jpeg"/>
          <p:cNvPicPr>
            <a:picLocks noChangeAspect="1"/>
          </p:cNvPicPr>
          <p:nvPr>
            <p:custDataLst>
              <p:tags r:id="rId1"/>
            </p:custDataLst>
          </p:nvPr>
        </p:nvPicPr>
        <p:blipFill>
          <a:blip r:embed="rId2"/>
          <a:stretch>
            <a:fillRect/>
          </a:stretch>
        </p:blipFill>
        <p:spPr>
          <a:xfrm>
            <a:off x="9180195" y="2761615"/>
            <a:ext cx="1691005" cy="1094105"/>
          </a:xfrm>
          <a:prstGeom prst="rect">
            <a:avLst/>
          </a:prstGeom>
        </p:spPr>
      </p:pic>
      <p:sp>
        <p:nvSpPr>
          <p:cNvPr id="4" name="文本框 3"/>
          <p:cNvSpPr txBox="1"/>
          <p:nvPr/>
        </p:nvSpPr>
        <p:spPr>
          <a:xfrm>
            <a:off x="812800" y="1734820"/>
            <a:ext cx="10543540" cy="1694180"/>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③小组同学采用电化学装置从平衡移动角度进行验证。补全电化学装置示意图,写出操作及现象</a:t>
            </a:r>
            <a:r>
              <a:rPr lang="en-US" altLang="zh-CN" sz="2000" u="sng">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(2)测定平衡常数</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实验Ⅲ.一定温度下,待实验Ⅰ中反应达到平衡状态时,取v mL上层清液,用c</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mol·L</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KSCN标准溶液滴定Ag</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,至出现稳定的浅红色时消耗KSCN标准溶液v1 mL。</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资料:Ag</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+SCN</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baseline="30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AgSCN↓(白色)　K=1012</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Fe3</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+SCN</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baseline="30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FeSCN</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(红色)　K=102.3</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①滴定过程中Fe</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的作用是</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②测得平衡常数K=</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8848725" y="303530"/>
            <a:ext cx="4064000" cy="460375"/>
          </a:xfrm>
          <a:prstGeom prst="rect">
            <a:avLst/>
          </a:prstGeom>
          <a:noFill/>
        </p:spPr>
        <p:txBody>
          <a:bodyPr wrap="square" rtlCol="0">
            <a:spAutoFit/>
          </a:bodyPr>
          <a:p>
            <a:r>
              <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例题</a:t>
            </a:r>
            <a:r>
              <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P95</a:t>
            </a:r>
            <a:endPar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32" name="image320.jpeg" descr="source:si_idm1051080992;FounderCES"/>
          <p:cNvPicPr>
            <a:picLocks noChangeAspect="1"/>
          </p:cNvPicPr>
          <p:nvPr>
            <p:custDataLst>
              <p:tags r:id="rId3"/>
            </p:custDataLst>
          </p:nvPr>
        </p:nvPicPr>
        <p:blipFill>
          <a:blip r:embed="rId4"/>
          <a:stretch>
            <a:fillRect/>
          </a:stretch>
        </p:blipFill>
        <p:spPr>
          <a:xfrm>
            <a:off x="2797810" y="4522470"/>
            <a:ext cx="497840" cy="311150"/>
          </a:xfrm>
          <a:prstGeom prst="rect">
            <a:avLst/>
          </a:prstGeom>
        </p:spPr>
      </p:pic>
      <p:pic>
        <p:nvPicPr>
          <p:cNvPr id="5" name="image320.jpeg" descr="source:si_idm1051080992;FounderCES"/>
          <p:cNvPicPr>
            <a:picLocks noChangeAspect="1"/>
          </p:cNvPicPr>
          <p:nvPr>
            <p:custDataLst>
              <p:tags r:id="rId5"/>
            </p:custDataLst>
          </p:nvPr>
        </p:nvPicPr>
        <p:blipFill>
          <a:blip r:embed="rId4"/>
          <a:stretch>
            <a:fillRect/>
          </a:stretch>
        </p:blipFill>
        <p:spPr>
          <a:xfrm>
            <a:off x="2299970" y="4844415"/>
            <a:ext cx="497840" cy="311150"/>
          </a:xfrm>
          <a:prstGeom prst="rect">
            <a:avLst/>
          </a:prstGeom>
        </p:spPr>
      </p:pic>
      <p:sp>
        <p:nvSpPr>
          <p:cNvPr id="6" name="文本框 5"/>
          <p:cNvSpPr txBox="1"/>
          <p:nvPr/>
        </p:nvSpPr>
        <p:spPr>
          <a:xfrm>
            <a:off x="1146175" y="2031365"/>
            <a:ext cx="10025380" cy="1195070"/>
          </a:xfrm>
          <a:prstGeom prst="rect">
            <a:avLst/>
          </a:prstGeom>
          <a:noFill/>
        </p:spPr>
        <p:txBody>
          <a:bodyPr wrap="square" rtlCol="0">
            <a:noAutofit/>
          </a:bodyPr>
          <a:p>
            <a:pPr indent="0" fontAlgn="auto">
              <a:lnSpc>
                <a:spcPts val="2660"/>
              </a:lnSpc>
            </a:pP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a:石墨电极/Pt电极　b:酸性FeSO</a:t>
            </a:r>
            <a:r>
              <a:rPr lang="zh-CN" altLang="en-US" baseline="-2500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溶液/酸性Fe</a:t>
            </a:r>
            <a:r>
              <a:rPr lang="zh-CN" altLang="en-US"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(SO</a:t>
            </a:r>
            <a:r>
              <a:rPr lang="zh-CN" altLang="en-US" baseline="-2500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aseline="-2500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溶液/酸性FeSO</a:t>
            </a:r>
            <a:r>
              <a:rPr lang="zh-CN" altLang="en-US" baseline="-2500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与Fe</a:t>
            </a:r>
            <a:r>
              <a:rPr lang="zh-CN" altLang="en-US"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(SO</a:t>
            </a:r>
            <a:r>
              <a:rPr lang="zh-CN" altLang="en-US" baseline="-2500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aseline="-2500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溶液　c:AgNO</a:t>
            </a:r>
            <a:r>
              <a:rPr lang="zh-CN" altLang="en-US" baseline="-2500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溶液　组装好装置后,闭合K,当灵敏电流计指针不动时,向左池加入较浓Fe</a:t>
            </a:r>
            <a:r>
              <a:rPr lang="zh-CN" altLang="en-US"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(SO</a:t>
            </a:r>
            <a:r>
              <a:rPr lang="zh-CN" altLang="en-US" baseline="-2500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aseline="-2500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溶液,指针偏转,向右池加入较浓AgNO</a:t>
            </a:r>
            <a:r>
              <a:rPr lang="zh-CN" altLang="en-US" baseline="-2500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溶液,指针反向偏转</a:t>
            </a:r>
            <a:endParaRPr lang="zh-CN" altLang="en-US"/>
          </a:p>
        </p:txBody>
      </p:sp>
      <p:sp>
        <p:nvSpPr>
          <p:cNvPr id="7" name="文本框 6"/>
          <p:cNvSpPr txBox="1"/>
          <p:nvPr/>
        </p:nvSpPr>
        <p:spPr>
          <a:xfrm>
            <a:off x="3939540" y="5143500"/>
            <a:ext cx="892175" cy="645160"/>
          </a:xfrm>
          <a:prstGeom prst="rect">
            <a:avLst/>
          </a:prstGeom>
          <a:noFill/>
        </p:spPr>
        <p:txBody>
          <a:bodyPr wrap="square" rtlCol="0">
            <a:spAutoFit/>
          </a:bodyPr>
          <a:p>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指示剂　</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a:p>
        </p:txBody>
      </p:sp>
      <p:pic>
        <p:nvPicPr>
          <p:cNvPr id="8" name="图片 7" descr="_U$%LG74R9WQ_`0[`S]C`TK"/>
          <p:cNvPicPr>
            <a:picLocks noChangeAspect="1"/>
          </p:cNvPicPr>
          <p:nvPr/>
        </p:nvPicPr>
        <p:blipFill>
          <a:blip r:embed="rId6"/>
          <a:stretch>
            <a:fillRect/>
          </a:stretch>
        </p:blipFill>
        <p:spPr>
          <a:xfrm>
            <a:off x="3013710" y="5511165"/>
            <a:ext cx="2495550" cy="9334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7" grpId="1"/>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99770" y="1033780"/>
            <a:ext cx="570865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考法3　化学反应原理探究性实验综合题</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699135" y="1905000"/>
            <a:ext cx="9864090" cy="2921000"/>
          </a:xfrm>
          <a:prstGeom prst="rect">
            <a:avLst/>
          </a:prstGeom>
          <a:noFill/>
        </p:spPr>
        <p:txBody>
          <a:bodyPr wrap="square" rtlCol="0">
            <a:noAutofit/>
          </a:bodyPr>
          <a:p>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(3)思考问题</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①取实验Ⅰ的浊液测定c(Ag</a:t>
            </a:r>
            <a:r>
              <a:rPr lang="zh-CN" altLang="en-US" baseline="300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),会使所测K值</a:t>
            </a:r>
            <a:r>
              <a:rPr lang="zh-CN" altLang="en-US" u="sng">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(填“偏高”“偏低”或“不受影响”)。 </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②不用实验Ⅱ中清液测定K的原因是</a:t>
            </a:r>
            <a:r>
              <a:rPr lang="en-US" altLang="zh-CN" u="sng">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u="sng">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a:p>
        </p:txBody>
      </p:sp>
      <p:sp>
        <p:nvSpPr>
          <p:cNvPr id="4" name="文本框 3"/>
          <p:cNvSpPr txBox="1"/>
          <p:nvPr/>
        </p:nvSpPr>
        <p:spPr>
          <a:xfrm>
            <a:off x="5213985" y="2191385"/>
            <a:ext cx="668655" cy="368300"/>
          </a:xfrm>
          <a:prstGeom prst="rect">
            <a:avLst/>
          </a:prstGeom>
          <a:noFill/>
        </p:spPr>
        <p:txBody>
          <a:bodyPr wrap="square" rtlCol="0">
            <a:spAutoFit/>
          </a:bodyPr>
          <a:p>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偏低</a:t>
            </a:r>
            <a:endParaRPr lang="zh-CN" altLang="en-US"/>
          </a:p>
        </p:txBody>
      </p:sp>
      <p:sp>
        <p:nvSpPr>
          <p:cNvPr id="5" name="文本框 4"/>
          <p:cNvSpPr txBox="1"/>
          <p:nvPr/>
        </p:nvSpPr>
        <p:spPr>
          <a:xfrm>
            <a:off x="4438650" y="2457450"/>
            <a:ext cx="4821555" cy="379095"/>
          </a:xfrm>
          <a:prstGeom prst="rect">
            <a:avLst/>
          </a:prstGeom>
          <a:noFill/>
        </p:spPr>
        <p:txBody>
          <a:bodyPr wrap="square" rtlCol="0">
            <a:noAutofit/>
          </a:bodyPr>
          <a:p>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Ag完全反应,无法确定反应是否达到平衡状态</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35330" y="1026795"/>
            <a:ext cx="5692775"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nchor="t">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考法3　化学反应原理探究性实验综合题</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868680" y="1788160"/>
            <a:ext cx="9820910" cy="4010660"/>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【解析】(1)①Ag与浓硝酸发生反应产生红棕色的NO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,化学方程式为Ag+2HNO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en-US" altLang="zh-CN" sz="2000" baseline="-25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AgNO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+NO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O。②酸性条件下,N有氧化性,可以氧化Ag干扰实验结果。③双液电池,氧化剂与还原剂应分别放在两个烧杯中,依据总反应式Ag</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+Fe</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000" baseline="30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Fe</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+Ag↓,a为惰性电极,可以是石墨电极或Pt电极;b为电解质溶液,可以是酸性FeSO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溶液或酸性Fe</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溶液或酸性FeSO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与Fe</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溶液;c为电解质溶液,只能是AgNO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溶液。组装好装置后,闭合开关K,当灵敏电流计指针不动时,即电流计偏转后归零,向左池加入较浓Fe</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溶液,指针偏转,向右池加入较浓AgNO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溶液,指针反向偏转,表明存在平衡移动,则Ag</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+Fe</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000" baseline="30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Fe</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+Ag↓是可逆反应。</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(2)①Ag</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与SCN</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产生白色沉淀,Fe</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与SCN</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会生成红色物质,使溶液变红,Fe</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的作用是指示剂。②当溶液出现稳定的浅红色时,Ag</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被滴定完全,原溶液中反应达到平衡后可得c(Ag</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 mol·L-1。结合“三段式”:</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31" name="image319.jpeg" descr="source:si_idm1051161120;FounderCES"/>
          <p:cNvPicPr>
            <a:picLocks noChangeAspect="1"/>
          </p:cNvPicPr>
          <p:nvPr>
            <p:custDataLst>
              <p:tags r:id="rId1"/>
            </p:custDataLst>
          </p:nvPr>
        </p:nvPicPr>
        <p:blipFill>
          <a:blip r:embed="rId2"/>
          <a:stretch>
            <a:fillRect/>
          </a:stretch>
        </p:blipFill>
        <p:spPr>
          <a:xfrm>
            <a:off x="9932035" y="1788160"/>
            <a:ext cx="476250" cy="297815"/>
          </a:xfrm>
          <a:prstGeom prst="rect">
            <a:avLst/>
          </a:prstGeom>
        </p:spPr>
      </p:pic>
      <p:pic>
        <p:nvPicPr>
          <p:cNvPr id="332" name="image320.jpeg" descr="source:si_idm1051080992;FounderCES"/>
          <p:cNvPicPr>
            <a:picLocks noChangeAspect="1"/>
          </p:cNvPicPr>
          <p:nvPr>
            <p:custDataLst>
              <p:tags r:id="rId3"/>
            </p:custDataLst>
          </p:nvPr>
        </p:nvPicPr>
        <p:blipFill>
          <a:blip r:embed="rId4"/>
          <a:stretch>
            <a:fillRect/>
          </a:stretch>
        </p:blipFill>
        <p:spPr>
          <a:xfrm>
            <a:off x="8336280" y="2419985"/>
            <a:ext cx="497840" cy="311150"/>
          </a:xfrm>
          <a:prstGeom prst="rect">
            <a:avLst/>
          </a:prstGeom>
        </p:spPr>
      </p:pic>
      <p:pic>
        <p:nvPicPr>
          <p:cNvPr id="4" name="image320.jpeg" descr="source:si_idm1051080992;FounderCES"/>
          <p:cNvPicPr>
            <a:picLocks noChangeAspect="1"/>
          </p:cNvPicPr>
          <p:nvPr>
            <p:custDataLst>
              <p:tags r:id="rId5"/>
            </p:custDataLst>
          </p:nvPr>
        </p:nvPicPr>
        <p:blipFill>
          <a:blip r:embed="rId4"/>
          <a:stretch>
            <a:fillRect/>
          </a:stretch>
        </p:blipFill>
        <p:spPr>
          <a:xfrm>
            <a:off x="2362835" y="3981450"/>
            <a:ext cx="497840" cy="311150"/>
          </a:xfrm>
          <a:prstGeom prst="rect">
            <a:avLst/>
          </a:prstGeom>
        </p:spPr>
      </p:pic>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52475" y="1062355"/>
            <a:ext cx="562864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考法3　化学反应原理探究性实验综合题</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custDataLst>
              <p:tags r:id="rId1"/>
            </p:custDataLst>
          </p:nvPr>
        </p:nvPicPr>
        <p:blipFill>
          <a:blip r:embed="rId2"/>
          <a:stretch>
            <a:fillRect/>
          </a:stretch>
        </p:blipFill>
        <p:spPr>
          <a:xfrm>
            <a:off x="828675" y="1770380"/>
            <a:ext cx="5707380" cy="2590800"/>
          </a:xfrm>
          <a:prstGeom prst="rect">
            <a:avLst/>
          </a:prstGeom>
        </p:spPr>
      </p:pic>
      <p:sp>
        <p:nvSpPr>
          <p:cNvPr id="5" name="文本框 4"/>
          <p:cNvSpPr txBox="1"/>
          <p:nvPr/>
        </p:nvSpPr>
        <p:spPr>
          <a:xfrm>
            <a:off x="1000125" y="4524375"/>
            <a:ext cx="10406380" cy="101473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(3)①实验Ⅰ中反应体系成浊液时,浊液中含有Ag,随着反应Ag</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+SCN</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baseline="30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AgSCN↓的进行,反应Fe</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+Ag</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baseline="30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Ag↓+Fe</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平衡逆向移动,若取此时的浊液测定c(Ag</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),c(Ag</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)偏大,则所测K值偏低。②Ag完全反应,无法判断体系是否达到化学平衡状态,导致无法测定K值。</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32" name="image320.jpeg" descr="source:si_idm1051080992;FounderCES"/>
          <p:cNvPicPr>
            <a:picLocks noChangeAspect="1"/>
          </p:cNvPicPr>
          <p:nvPr>
            <p:custDataLst>
              <p:tags r:id="rId3"/>
            </p:custDataLst>
          </p:nvPr>
        </p:nvPicPr>
        <p:blipFill>
          <a:blip r:embed="rId4"/>
          <a:stretch>
            <a:fillRect/>
          </a:stretch>
        </p:blipFill>
        <p:spPr>
          <a:xfrm>
            <a:off x="8792210" y="4565015"/>
            <a:ext cx="497840" cy="311150"/>
          </a:xfrm>
          <a:prstGeom prst="rect">
            <a:avLst/>
          </a:prstGeom>
        </p:spPr>
      </p:pic>
      <p:pic>
        <p:nvPicPr>
          <p:cNvPr id="6" name="image320.jpeg" descr="source:si_idm1051080992;FounderCES"/>
          <p:cNvPicPr>
            <a:picLocks noChangeAspect="1"/>
          </p:cNvPicPr>
          <p:nvPr>
            <p:custDataLst>
              <p:tags r:id="rId5"/>
            </p:custDataLst>
          </p:nvPr>
        </p:nvPicPr>
        <p:blipFill>
          <a:blip r:embed="rId4"/>
          <a:stretch>
            <a:fillRect/>
          </a:stretch>
        </p:blipFill>
        <p:spPr>
          <a:xfrm>
            <a:off x="2782570" y="4876165"/>
            <a:ext cx="497840" cy="311150"/>
          </a:xfrm>
          <a:prstGeom prst="rect">
            <a:avLst/>
          </a:prstGeom>
        </p:spPr>
      </p:pic>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00125" y="1767840"/>
            <a:ext cx="9447530" cy="3173730"/>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【答案】(1)①固体溶解,产生红棕色气体　②酸性条件下,N有氧化性　③a:石墨电极/Pt电极　b:酸性FeSO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溶液/酸性Fe</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溶液/酸性FeSO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与Fe</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溶液　c:AgNO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溶液　组装好装置后,闭合K,当灵敏电流计指针不动时,向左池加入较浓Fe</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溶液,指针偏转,向右池加入较浓AgNO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溶液,指针反向偏转</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(2)①指示剂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(3)①偏低　②Ag完全反应,无法确定反应是否达到平衡状态</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76910" y="1039495"/>
            <a:ext cx="555879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考法3　化学反应原理探究性实验综合题</a:t>
            </a:r>
            <a:endParaRPr lang="zh-CN" altLang="en-US" sz="2400"/>
          </a:p>
        </p:txBody>
      </p:sp>
      <p:pic>
        <p:nvPicPr>
          <p:cNvPr id="4" name="图片 3" descr="_U$%LG74R9WQ_`0[`S]C`TK"/>
          <p:cNvPicPr>
            <a:picLocks noChangeAspect="1"/>
          </p:cNvPicPr>
          <p:nvPr>
            <p:custDataLst>
              <p:tags r:id="rId1"/>
            </p:custDataLst>
          </p:nvPr>
        </p:nvPicPr>
        <p:blipFill>
          <a:blip r:embed="rId2"/>
          <a:stretch>
            <a:fillRect/>
          </a:stretch>
        </p:blipFill>
        <p:spPr>
          <a:xfrm>
            <a:off x="2535555" y="3174365"/>
            <a:ext cx="2495550" cy="933450"/>
          </a:xfrm>
          <a:prstGeom prst="rect">
            <a:avLst/>
          </a:prstGeom>
        </p:spPr>
      </p:pic>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55040" y="1108075"/>
            <a:ext cx="4064000"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rPr>
              <a:t>续表</a:t>
            </a:r>
            <a:endParaRPr lang="zh-CN" altLang="en-US" sz="2000">
              <a:latin typeface="微软雅黑" panose="020B0503020204020204" pitchFamily="34" charset="-122"/>
              <a:ea typeface="微软雅黑" panose="020B0503020204020204" pitchFamily="34" charset="-122"/>
            </a:endParaRPr>
          </a:p>
        </p:txBody>
      </p:sp>
      <p:graphicFrame>
        <p:nvGraphicFramePr>
          <p:cNvPr id="4" name="表格 3"/>
          <p:cNvGraphicFramePr/>
          <p:nvPr>
            <p:custDataLst>
              <p:tags r:id="rId1"/>
            </p:custDataLst>
          </p:nvPr>
        </p:nvGraphicFramePr>
        <p:xfrm>
          <a:off x="1090295" y="1506855"/>
          <a:ext cx="9893935" cy="4324985"/>
        </p:xfrm>
        <a:graphic>
          <a:graphicData uri="http://schemas.openxmlformats.org/drawingml/2006/table">
            <a:tbl>
              <a:tblPr/>
              <a:tblGrid>
                <a:gridCol w="2623185"/>
                <a:gridCol w="2844800"/>
                <a:gridCol w="4425950"/>
              </a:tblGrid>
              <a:tr h="358775">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保存依据</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保存方法</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典型实例</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716915">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防水解</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加入酸</a:t>
                      </a:r>
                      <a:r>
                        <a:rPr lang="en-US" sz="1800" b="0">
                          <a:latin typeface="微软雅黑" panose="020B0503020204020204" pitchFamily="34" charset="-122"/>
                          <a:ea typeface="微软雅黑" panose="020B0503020204020204" pitchFamily="34" charset="-122"/>
                          <a:cs typeface="微软雅黑" panose="020B0503020204020204" pitchFamily="34" charset="-122"/>
                        </a:rPr>
                        <a:t>(碱)抑制水解</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26669" marR="26669"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FeCl</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3</a:t>
                      </a:r>
                      <a:r>
                        <a:rPr lang="en-US" sz="1800" b="0">
                          <a:latin typeface="微软雅黑" panose="020B0503020204020204" pitchFamily="34" charset="-122"/>
                          <a:ea typeface="微软雅黑" panose="020B0503020204020204" pitchFamily="34" charset="-122"/>
                          <a:cs typeface="微软雅黑" panose="020B0503020204020204" pitchFamily="34" charset="-122"/>
                        </a:rPr>
                        <a:t>溶液中加盐酸</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173605">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防腐蚀</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NEU-BZ" charset="0"/>
                        </a:rPr>
                        <a:t>①</a:t>
                      </a:r>
                      <a:r>
                        <a:rPr lang="en-US" sz="1800" b="0">
                          <a:latin typeface="微软雅黑" panose="020B0503020204020204" pitchFamily="34" charset="-122"/>
                          <a:ea typeface="微软雅黑" panose="020B0503020204020204" pitchFamily="34" charset="-122"/>
                          <a:cs typeface="Calibri" panose="020F0502020204030204" charset="0"/>
                        </a:rPr>
                        <a:t>能腐蚀橡胶的物质用</a:t>
                      </a:r>
                      <a:r>
                        <a:rPr lang="en-US" sz="1800" b="0" u="wavy">
                          <a:latin typeface="微软雅黑" panose="020B0503020204020204" pitchFamily="34" charset="-122"/>
                          <a:ea typeface="微软雅黑" panose="020B0503020204020204" pitchFamily="34" charset="-122"/>
                          <a:cs typeface="Calibri" panose="020F0502020204030204" charset="0"/>
                        </a:rPr>
                        <a:t>玻璃</a:t>
                      </a:r>
                      <a:r>
                        <a:rPr lang="en-US" sz="1800" b="0">
                          <a:latin typeface="微软雅黑" panose="020B0503020204020204" pitchFamily="34" charset="-122"/>
                          <a:ea typeface="微软雅黑" panose="020B0503020204020204" pitchFamily="34" charset="-122"/>
                          <a:cs typeface="Calibri" panose="020F0502020204030204" charset="0"/>
                        </a:rPr>
                        <a:t>塞</a:t>
                      </a:r>
                      <a:r>
                        <a:rPr lang="en-US" sz="1800" b="0">
                          <a:latin typeface="微软雅黑" panose="020B0503020204020204" pitchFamily="34" charset="-122"/>
                          <a:ea typeface="微软雅黑" panose="020B0503020204020204" pitchFamily="34" charset="-122"/>
                          <a:cs typeface="NEU-BZ" charset="0"/>
                        </a:rPr>
                        <a:t>②</a:t>
                      </a:r>
                      <a:r>
                        <a:rPr lang="en-US" sz="1800" b="0">
                          <a:latin typeface="微软雅黑" panose="020B0503020204020204" pitchFamily="34" charset="-122"/>
                          <a:ea typeface="微软雅黑" panose="020B0503020204020204" pitchFamily="34" charset="-122"/>
                          <a:cs typeface="Calibri" panose="020F0502020204030204" charset="0"/>
                        </a:rPr>
                        <a:t>能腐蚀玻璃的物质用塑料容器保存</a:t>
                      </a:r>
                      <a:endParaRPr lang="en-US" altLang="en-US" sz="1800" b="0">
                        <a:latin typeface="微软雅黑" panose="020B0503020204020204" pitchFamily="34" charset="-122"/>
                        <a:ea typeface="微软雅黑" panose="020B0503020204020204" pitchFamily="34" charset="-122"/>
                        <a:cs typeface="NEU-BZ" charset="0"/>
                      </a:endParaRPr>
                    </a:p>
                  </a:txBody>
                  <a:tcPr marL="26669" marR="26669"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①浓硝酸、KMnO</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4</a:t>
                      </a:r>
                      <a:r>
                        <a:rPr lang="en-US" sz="1800" b="0">
                          <a:latin typeface="微软雅黑" panose="020B0503020204020204" pitchFamily="34" charset="-122"/>
                          <a:ea typeface="微软雅黑" panose="020B0503020204020204" pitchFamily="34" charset="-122"/>
                          <a:cs typeface="微软雅黑" panose="020B0503020204020204" pitchFamily="34" charset="-122"/>
                        </a:rPr>
                        <a:t>溶液、氯水、溴水等腐蚀橡胶,汽油、苯、CCl</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4</a:t>
                      </a:r>
                      <a:r>
                        <a:rPr lang="en-US" sz="1800" b="0">
                          <a:latin typeface="微软雅黑" panose="020B0503020204020204" pitchFamily="34" charset="-122"/>
                          <a:ea typeface="微软雅黑" panose="020B0503020204020204" pitchFamily="34" charset="-122"/>
                          <a:cs typeface="微软雅黑" panose="020B0503020204020204" pitchFamily="34" charset="-122"/>
                        </a:rPr>
                        <a:t>等能使橡胶溶胀②氢氟酸能与SiO</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800" b="0">
                          <a:latin typeface="微软雅黑" panose="020B0503020204020204" pitchFamily="34" charset="-122"/>
                          <a:ea typeface="微软雅黑" panose="020B0503020204020204" pitchFamily="34" charset="-122"/>
                          <a:cs typeface="微软雅黑" panose="020B0503020204020204" pitchFamily="34" charset="-122"/>
                        </a:rPr>
                        <a:t>反应,保存在</a:t>
                      </a:r>
                      <a:r>
                        <a:rPr lang="en-US" sz="1800" b="0" u="wavy">
                          <a:latin typeface="微软雅黑" panose="020B0503020204020204" pitchFamily="34" charset="-122"/>
                          <a:ea typeface="微软雅黑" panose="020B0503020204020204" pitchFamily="34" charset="-122"/>
                          <a:cs typeface="微软雅黑" panose="020B0503020204020204" pitchFamily="34" charset="-122"/>
                        </a:rPr>
                        <a:t>塑料</a:t>
                      </a:r>
                      <a:r>
                        <a:rPr lang="en-US" sz="1800" b="0">
                          <a:latin typeface="微软雅黑" panose="020B0503020204020204" pitchFamily="34" charset="-122"/>
                          <a:ea typeface="微软雅黑" panose="020B0503020204020204" pitchFamily="34" charset="-122"/>
                          <a:cs typeface="微软雅黑" panose="020B0503020204020204" pitchFamily="34" charset="-122"/>
                        </a:rPr>
                        <a:t>瓶中</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716915">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防黏结</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Calibri" panose="020F0502020204030204" charset="0"/>
                        </a:rPr>
                        <a:t>碱性溶液用橡胶塞</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NaOH、Na</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800" b="0">
                          <a:latin typeface="微软雅黑" panose="020B0503020204020204" pitchFamily="34" charset="-122"/>
                          <a:ea typeface="微软雅黑" panose="020B0503020204020204" pitchFamily="34" charset="-122"/>
                          <a:cs typeface="微软雅黑" panose="020B0503020204020204" pitchFamily="34" charset="-122"/>
                        </a:rPr>
                        <a:t>CO</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3</a:t>
                      </a:r>
                      <a:r>
                        <a:rPr lang="en-US" sz="1800" b="0">
                          <a:latin typeface="微软雅黑" panose="020B0503020204020204" pitchFamily="34" charset="-122"/>
                          <a:ea typeface="微软雅黑" panose="020B0503020204020204" pitchFamily="34" charset="-122"/>
                          <a:cs typeface="微软雅黑" panose="020B0503020204020204" pitchFamily="34" charset="-122"/>
                        </a:rPr>
                        <a:t>、Na</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800" b="0">
                          <a:latin typeface="微软雅黑" panose="020B0503020204020204" pitchFamily="34" charset="-122"/>
                          <a:ea typeface="微软雅黑" panose="020B0503020204020204" pitchFamily="34" charset="-122"/>
                          <a:cs typeface="微软雅黑" panose="020B0503020204020204" pitchFamily="34" charset="-122"/>
                        </a:rPr>
                        <a:t>SiO</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3</a:t>
                      </a:r>
                      <a:r>
                        <a:rPr lang="en-US" sz="1800" b="0">
                          <a:latin typeface="微软雅黑" panose="020B0503020204020204" pitchFamily="34" charset="-122"/>
                          <a:ea typeface="微软雅黑" panose="020B0503020204020204" pitchFamily="34" charset="-122"/>
                          <a:cs typeface="微软雅黑" panose="020B0503020204020204" pitchFamily="34" charset="-122"/>
                        </a:rPr>
                        <a:t>溶液等</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58775">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防变质</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Calibri" panose="020F0502020204030204" charset="0"/>
                        </a:rPr>
                        <a:t>现用现配</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Calibri" panose="020F0502020204030204" charset="0"/>
                        </a:rPr>
                        <a:t>银氨溶液、氯水等</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50925" y="1266825"/>
            <a:ext cx="5168265" cy="473710"/>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sz="2400">
                <a:latin typeface="微软雅黑" panose="020B0503020204020204" pitchFamily="34" charset="-122"/>
                <a:ea typeface="微软雅黑" panose="020B0503020204020204" pitchFamily="34" charset="-122"/>
                <a:cs typeface="微软雅黑" panose="020B0503020204020204" pitchFamily="34" charset="-122"/>
              </a:rPr>
              <a:t>考</a:t>
            </a:r>
            <a:r>
              <a:rPr lang="zh-CN" sz="2400">
                <a:latin typeface="微软雅黑" panose="020B0503020204020204" pitchFamily="34" charset="-122"/>
                <a:ea typeface="微软雅黑" panose="020B0503020204020204" pitchFamily="34" charset="-122"/>
                <a:cs typeface="微软雅黑" panose="020B0503020204020204" pitchFamily="34" charset="-122"/>
              </a:rPr>
              <a:t>法</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 </a:t>
            </a:r>
            <a:r>
              <a:rPr sz="2400">
                <a:latin typeface="微软雅黑" panose="020B0503020204020204" pitchFamily="34" charset="-122"/>
                <a:ea typeface="微软雅黑" panose="020B0503020204020204" pitchFamily="34" charset="-122"/>
                <a:cs typeface="微软雅黑" panose="020B0503020204020204" pitchFamily="34" charset="-122"/>
              </a:rPr>
              <a:t>常见仪器的使用和试剂的保存</a:t>
            </a:r>
            <a:r>
              <a:rPr sz="2000">
                <a:latin typeface="微软雅黑" panose="020B0503020204020204" pitchFamily="34" charset="-122"/>
                <a:ea typeface="微软雅黑" panose="020B0503020204020204" pitchFamily="34" charset="-122"/>
                <a:cs typeface="微软雅黑" panose="020B0503020204020204" pitchFamily="34" charset="-122"/>
              </a:rPr>
              <a:t>　</a:t>
            </a:r>
            <a:endParaRPr sz="2000">
              <a:latin typeface="微软雅黑" panose="020B0503020204020204" pitchFamily="34" charset="-122"/>
              <a:ea typeface="微软雅黑" panose="020B0503020204020204" pitchFamily="34" charset="-122"/>
              <a:cs typeface="微软雅黑" panose="020B0503020204020204" pitchFamily="34" charset="-122"/>
            </a:endParaRPr>
          </a:p>
          <a:p>
            <a:r>
              <a:t> </a:t>
            </a:r>
            <a:endParaRPr lang="en-US" altLang="zh-CN"/>
          </a:p>
        </p:txBody>
      </p:sp>
      <p:pic>
        <p:nvPicPr>
          <p:cNvPr id="54" name="image42.jpeg"/>
          <p:cNvPicPr>
            <a:picLocks noChangeAspect="1"/>
          </p:cNvPicPr>
          <p:nvPr>
            <p:custDataLst>
              <p:tags r:id="rId1"/>
            </p:custDataLst>
          </p:nvPr>
        </p:nvPicPr>
        <p:blipFill>
          <a:blip r:embed="rId2"/>
          <a:stretch>
            <a:fillRect/>
          </a:stretch>
        </p:blipFill>
        <p:spPr>
          <a:xfrm>
            <a:off x="6219190" y="1266825"/>
            <a:ext cx="609600" cy="347980"/>
          </a:xfrm>
          <a:prstGeom prst="rect">
            <a:avLst/>
          </a:prstGeom>
        </p:spPr>
      </p:pic>
      <p:sp>
        <p:nvSpPr>
          <p:cNvPr id="3" name="文本框 2"/>
          <p:cNvSpPr txBox="1"/>
          <p:nvPr/>
        </p:nvSpPr>
        <p:spPr>
          <a:xfrm>
            <a:off x="1188720" y="2444750"/>
            <a:ext cx="9866630" cy="1613535"/>
          </a:xfrm>
          <a:prstGeom prst="rect">
            <a:avLst/>
          </a:prstGeom>
          <a:noFill/>
        </p:spPr>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实际命题通常考查化学实验室常用仪器的主要用途和使用方法,要求学生能识别化学品安全使用标识,了解实验室一般事故的预防和处理方法。</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相关详细内容及总结详见“600分考点　能力提升”内容。</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77265" y="1596390"/>
            <a:ext cx="4158615" cy="449580"/>
          </a:xfrm>
          <a:prstGeom prst="rect">
            <a:avLst/>
          </a:prstGeom>
          <a:noFill/>
        </p:spPr>
        <p:txBody>
          <a:bodyPr wrap="square" rtlCol="0">
            <a:noAutofit/>
          </a:bodyPr>
          <a:p>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真题例1</a:t>
            </a:r>
            <a:r>
              <a:rPr lang="zh-CN" altLang="en-US"/>
              <a:t> </a:t>
            </a:r>
            <a:endParaRPr lang="zh-CN" altLang="en-US"/>
          </a:p>
          <a:p>
            <a:endParaRPr lang="zh-CN" altLang="en-US"/>
          </a:p>
        </p:txBody>
      </p:sp>
      <p:sp>
        <p:nvSpPr>
          <p:cNvPr id="4" name="文本框 3"/>
          <p:cNvSpPr txBox="1"/>
          <p:nvPr>
            <p:custDataLst>
              <p:tags r:id="rId1"/>
            </p:custDataLst>
          </p:nvPr>
        </p:nvSpPr>
        <p:spPr>
          <a:xfrm>
            <a:off x="1093470" y="2123440"/>
            <a:ext cx="8516620" cy="655320"/>
          </a:xfrm>
          <a:prstGeom prst="rect">
            <a:avLst/>
          </a:prstGeom>
          <a:noFill/>
        </p:spPr>
        <p:txBody>
          <a:bodyPr wrap="square" rtlCol="0">
            <a:noAutofit/>
          </a:bodyPr>
          <a:p>
            <a:r>
              <a:rPr lang="zh-CN" altLang="en-US"/>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[湖南2023·3,3分]下列玻璃仪器在相应实验中选用不合理的是(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6" name="image44.jpeg"/>
          <p:cNvPicPr>
            <a:picLocks noChangeAspect="1"/>
          </p:cNvPicPr>
          <p:nvPr>
            <p:custDataLst>
              <p:tags r:id="rId2"/>
            </p:custDataLst>
          </p:nvPr>
        </p:nvPicPr>
        <p:blipFill>
          <a:blip r:embed="rId3"/>
          <a:stretch>
            <a:fillRect/>
          </a:stretch>
        </p:blipFill>
        <p:spPr>
          <a:xfrm>
            <a:off x="1426210" y="2616200"/>
            <a:ext cx="768985" cy="1323340"/>
          </a:xfrm>
          <a:prstGeom prst="rect">
            <a:avLst/>
          </a:prstGeom>
        </p:spPr>
      </p:pic>
      <p:pic>
        <p:nvPicPr>
          <p:cNvPr id="57" name="image45.jpeg"/>
          <p:cNvPicPr>
            <a:picLocks noChangeAspect="1"/>
          </p:cNvPicPr>
          <p:nvPr>
            <p:custDataLst>
              <p:tags r:id="rId4"/>
            </p:custDataLst>
          </p:nvPr>
        </p:nvPicPr>
        <p:blipFill>
          <a:blip r:embed="rId5"/>
          <a:stretch>
            <a:fillRect/>
          </a:stretch>
        </p:blipFill>
        <p:spPr>
          <a:xfrm>
            <a:off x="2940685" y="2616200"/>
            <a:ext cx="318135" cy="1279525"/>
          </a:xfrm>
          <a:prstGeom prst="rect">
            <a:avLst/>
          </a:prstGeom>
        </p:spPr>
      </p:pic>
      <p:pic>
        <p:nvPicPr>
          <p:cNvPr id="58" name="image46.jpeg"/>
          <p:cNvPicPr>
            <a:picLocks noChangeAspect="1"/>
          </p:cNvPicPr>
          <p:nvPr>
            <p:custDataLst>
              <p:tags r:id="rId6"/>
            </p:custDataLst>
          </p:nvPr>
        </p:nvPicPr>
        <p:blipFill>
          <a:blip r:embed="rId7"/>
          <a:stretch>
            <a:fillRect/>
          </a:stretch>
        </p:blipFill>
        <p:spPr>
          <a:xfrm flipH="1">
            <a:off x="4261485" y="2616200"/>
            <a:ext cx="121920" cy="1239520"/>
          </a:xfrm>
          <a:prstGeom prst="rect">
            <a:avLst/>
          </a:prstGeom>
        </p:spPr>
      </p:pic>
      <p:pic>
        <p:nvPicPr>
          <p:cNvPr id="59" name="image47.jpeg"/>
          <p:cNvPicPr>
            <a:picLocks noChangeAspect="1"/>
          </p:cNvPicPr>
          <p:nvPr>
            <p:custDataLst>
              <p:tags r:id="rId8"/>
            </p:custDataLst>
          </p:nvPr>
        </p:nvPicPr>
        <p:blipFill>
          <a:blip r:embed="rId9"/>
          <a:stretch>
            <a:fillRect/>
          </a:stretch>
        </p:blipFill>
        <p:spPr>
          <a:xfrm>
            <a:off x="5351780" y="2616200"/>
            <a:ext cx="233045" cy="1243965"/>
          </a:xfrm>
          <a:prstGeom prst="rect">
            <a:avLst/>
          </a:prstGeom>
        </p:spPr>
      </p:pic>
      <p:pic>
        <p:nvPicPr>
          <p:cNvPr id="60" name="image48.jpeg"/>
          <p:cNvPicPr>
            <a:picLocks noChangeAspect="1"/>
          </p:cNvPicPr>
          <p:nvPr>
            <p:custDataLst>
              <p:tags r:id="rId10"/>
            </p:custDataLst>
          </p:nvPr>
        </p:nvPicPr>
        <p:blipFill>
          <a:blip r:embed="rId11"/>
          <a:stretch>
            <a:fillRect/>
          </a:stretch>
        </p:blipFill>
        <p:spPr>
          <a:xfrm>
            <a:off x="6553200" y="2616200"/>
            <a:ext cx="813435" cy="1222375"/>
          </a:xfrm>
          <a:prstGeom prst="rect">
            <a:avLst/>
          </a:prstGeom>
        </p:spPr>
      </p:pic>
      <p:pic>
        <p:nvPicPr>
          <p:cNvPr id="61" name="image49.jpeg"/>
          <p:cNvPicPr>
            <a:picLocks noChangeAspect="1"/>
          </p:cNvPicPr>
          <p:nvPr>
            <p:custDataLst>
              <p:tags r:id="rId12"/>
            </p:custDataLst>
          </p:nvPr>
        </p:nvPicPr>
        <p:blipFill>
          <a:blip r:embed="rId13"/>
          <a:stretch>
            <a:fillRect/>
          </a:stretch>
        </p:blipFill>
        <p:spPr>
          <a:xfrm>
            <a:off x="8335010" y="2616200"/>
            <a:ext cx="635635" cy="1188085"/>
          </a:xfrm>
          <a:prstGeom prst="rect">
            <a:avLst/>
          </a:prstGeom>
        </p:spPr>
      </p:pic>
      <p:sp>
        <p:nvSpPr>
          <p:cNvPr id="6" name="文本框 5"/>
          <p:cNvSpPr txBox="1"/>
          <p:nvPr/>
        </p:nvSpPr>
        <p:spPr>
          <a:xfrm>
            <a:off x="1093470" y="4399915"/>
            <a:ext cx="10290810" cy="2337435"/>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A.重结晶法提纯苯甲酸:①②③</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B.蒸馏法分离CH2Cl2和CCl4:③</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④</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⑥</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C.浓硫酸催化乙醇制备乙烯:③⑤</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D.酸碱滴定法测定NaOH溶液浓度:④⑥</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1093470" y="3295650"/>
            <a:ext cx="8376285" cy="368300"/>
          </a:xfrm>
          <a:prstGeom prst="rect">
            <a:avLst/>
          </a:prstGeom>
          <a:noFill/>
        </p:spPr>
        <p:txBody>
          <a:bodyPr wrap="square" rtlCol="0">
            <a:spAutoFit/>
          </a:bodyPr>
          <a:p>
            <a:r>
              <a:rPr lang="en-US" altLang="zh-CN">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①</a:t>
            </a:r>
            <a:r>
              <a:rPr lang="en-US" altLang="zh-CN">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②</a:t>
            </a:r>
            <a:r>
              <a:rPr lang="en-US" altLang="zh-CN">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③</a:t>
            </a:r>
            <a:r>
              <a:rPr lang="en-US" altLang="zh-CN">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④</a:t>
            </a:r>
            <a:r>
              <a:rPr lang="en-US" altLang="zh-CN">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⑤</a:t>
            </a:r>
            <a:r>
              <a:rPr lang="en-US" altLang="zh-CN">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⑥</a:t>
            </a:r>
            <a:endParaRPr lang="en-US" altLang="zh-CN">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093470" y="1043305"/>
            <a:ext cx="5316220" cy="400685"/>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sz="2400">
                <a:latin typeface="微软雅黑" panose="020B0503020204020204" pitchFamily="34" charset="-122"/>
                <a:ea typeface="微软雅黑" panose="020B0503020204020204" pitchFamily="34" charset="-122"/>
                <a:cs typeface="微软雅黑" panose="020B0503020204020204" pitchFamily="34" charset="-122"/>
                <a:sym typeface="+mn-ea"/>
              </a:rPr>
              <a:t>考</a:t>
            </a:r>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法</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1 </a:t>
            </a:r>
            <a:r>
              <a:rPr sz="2400">
                <a:latin typeface="微软雅黑" panose="020B0503020204020204" pitchFamily="34" charset="-122"/>
                <a:ea typeface="微软雅黑" panose="020B0503020204020204" pitchFamily="34" charset="-122"/>
                <a:cs typeface="微软雅黑" panose="020B0503020204020204" pitchFamily="34" charset="-122"/>
                <a:sym typeface="+mn-ea"/>
              </a:rPr>
              <a:t>常见仪器的使用和试剂的保存</a:t>
            </a:r>
            <a:endParaRPr lang="zh-CN" altLang="en-US" sz="2400"/>
          </a:p>
        </p:txBody>
      </p:sp>
      <p:pic>
        <p:nvPicPr>
          <p:cNvPr id="54" name="image42.jpeg"/>
          <p:cNvPicPr>
            <a:picLocks noChangeAspect="1"/>
          </p:cNvPicPr>
          <p:nvPr>
            <p:custDataLst>
              <p:tags r:id="rId14"/>
            </p:custDataLst>
          </p:nvPr>
        </p:nvPicPr>
        <p:blipFill>
          <a:blip r:embed="rId15"/>
          <a:stretch>
            <a:fillRect/>
          </a:stretch>
        </p:blipFill>
        <p:spPr>
          <a:xfrm>
            <a:off x="6409690" y="1096010"/>
            <a:ext cx="609600" cy="347980"/>
          </a:xfrm>
          <a:prstGeom prst="rect">
            <a:avLst/>
          </a:prstGeom>
        </p:spPr>
      </p:pic>
      <p:sp>
        <p:nvSpPr>
          <p:cNvPr id="7" name="文本框 6"/>
          <p:cNvSpPr txBox="1"/>
          <p:nvPr/>
        </p:nvSpPr>
        <p:spPr>
          <a:xfrm>
            <a:off x="8646160" y="302260"/>
            <a:ext cx="4064000" cy="460375"/>
          </a:xfrm>
          <a:prstGeom prst="rect">
            <a:avLst/>
          </a:prstGeom>
          <a:noFill/>
        </p:spPr>
        <p:txBody>
          <a:bodyPr wrap="square" rtlCol="0">
            <a:spAutoFit/>
          </a:bodyPr>
          <a:p>
            <a:r>
              <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例题</a:t>
            </a:r>
            <a:r>
              <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P74</a:t>
            </a:r>
            <a:endPar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8102600" y="2037715"/>
            <a:ext cx="382905" cy="521970"/>
          </a:xfrm>
          <a:prstGeom prst="rect">
            <a:avLst/>
          </a:prstGeom>
          <a:noFill/>
        </p:spPr>
        <p:txBody>
          <a:bodyPr wrap="square" rtlCol="0">
            <a:spAutoFit/>
          </a:bodyPr>
          <a:p>
            <a:r>
              <a:rPr lang="en-US" altLang="zh-CN" sz="2800" b="1">
                <a:solidFill>
                  <a:srgbClr val="FF0000"/>
                </a:solidFill>
                <a:latin typeface="Times New Roman" panose="02020603050405020304" charset="0"/>
                <a:cs typeface="Times New Roman" panose="02020603050405020304" charset="0"/>
              </a:rPr>
              <a:t>A</a:t>
            </a:r>
            <a:endParaRPr lang="en-US" altLang="zh-CN" sz="2800" b="1">
              <a:solidFill>
                <a:srgbClr val="FF0000"/>
              </a:solidFill>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69950" y="1925320"/>
            <a:ext cx="9787890" cy="5148580"/>
          </a:xfrm>
          <a:prstGeom prst="rect">
            <a:avLst/>
          </a:prstGeom>
          <a:noFill/>
        </p:spPr>
        <p:txBody>
          <a:bodyPr wrap="square" rtlCol="0">
            <a:noAutofit/>
          </a:bodyPr>
          <a:p>
            <a:pPr indent="0" fontAlgn="auto">
              <a:lnSpc>
                <a:spcPts val="2760"/>
              </a:lnSpc>
            </a:pP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解析】重结晶法提纯苯甲酸的步骤为加热溶解、趁热过滤、冷却结晶,需要用到的玻璃仪器有酒精灯、玻璃棒、烧杯、漏斗,不需要球形冷凝管和温度计,A错误;蒸馏法分离二氯甲烷和四氯化碳需要用到的玻璃仪器有温度计、蒸馏烧瓶、直形冷凝管、牛角管、锥形瓶等,B正确;浓硫酸催化乙醇制备乙烯需要的玻璃仪器有蒸馏烧瓶、酒精灯、温度计、集气瓶等,C正确;酸碱滴定法测定氢氧化钠溶液浓度需要的玻璃仪器有酸式滴定管、锥形瓶、胶头滴管(滴加指示剂)等,D正确。</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60"/>
              </a:lnSpc>
            </a:pPr>
            <a:endParaRPr lang="zh-CN" altLang="en-US"/>
          </a:p>
        </p:txBody>
      </p:sp>
      <p:sp>
        <p:nvSpPr>
          <p:cNvPr id="3" name="文本框 2"/>
          <p:cNvSpPr txBox="1"/>
          <p:nvPr/>
        </p:nvSpPr>
        <p:spPr>
          <a:xfrm>
            <a:off x="1019810" y="1173480"/>
            <a:ext cx="5076825" cy="523240"/>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sz="2400">
                <a:latin typeface="微软雅黑" panose="020B0503020204020204" pitchFamily="34" charset="-122"/>
                <a:ea typeface="微软雅黑" panose="020B0503020204020204" pitchFamily="34" charset="-122"/>
                <a:cs typeface="微软雅黑" panose="020B0503020204020204" pitchFamily="34" charset="-122"/>
                <a:sym typeface="+mn-ea"/>
              </a:rPr>
              <a:t>考</a:t>
            </a:r>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法</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1 </a:t>
            </a:r>
            <a:r>
              <a:rPr sz="2400">
                <a:latin typeface="微软雅黑" panose="020B0503020204020204" pitchFamily="34" charset="-122"/>
                <a:ea typeface="微软雅黑" panose="020B0503020204020204" pitchFamily="34" charset="-122"/>
                <a:cs typeface="微软雅黑" panose="020B0503020204020204" pitchFamily="34" charset="-122"/>
                <a:sym typeface="+mn-ea"/>
              </a:rPr>
              <a:t>常见仪器的使用和试剂的保存　</a:t>
            </a:r>
            <a:endParaRPr>
              <a:latin typeface="微软雅黑" panose="020B0503020204020204" pitchFamily="34" charset="-122"/>
              <a:ea typeface="微软雅黑" panose="020B0503020204020204" pitchFamily="34" charset="-122"/>
              <a:cs typeface="微软雅黑" panose="020B0503020204020204" pitchFamily="34" charset="-122"/>
            </a:endParaRPr>
          </a:p>
          <a:p>
            <a:r>
              <a:rPr>
                <a:sym typeface="+mn-ea"/>
              </a:rPr>
              <a:t> </a:t>
            </a:r>
            <a:endParaRPr lang="zh-CN" altLang="en-US"/>
          </a:p>
        </p:txBody>
      </p:sp>
      <p:pic>
        <p:nvPicPr>
          <p:cNvPr id="54" name="image42.jpeg"/>
          <p:cNvPicPr>
            <a:picLocks noChangeAspect="1"/>
          </p:cNvPicPr>
          <p:nvPr>
            <p:custDataLst>
              <p:tags r:id="rId1"/>
            </p:custDataLst>
          </p:nvPr>
        </p:nvPicPr>
        <p:blipFill>
          <a:blip r:embed="rId2"/>
          <a:stretch>
            <a:fillRect/>
          </a:stretch>
        </p:blipFill>
        <p:spPr>
          <a:xfrm>
            <a:off x="6202680" y="1261110"/>
            <a:ext cx="609600" cy="34798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9790" y="1022985"/>
            <a:ext cx="406400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考法2　实验仪器的创新应用</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859790" y="1483360"/>
            <a:ext cx="10436225" cy="4364990"/>
          </a:xfrm>
          <a:prstGeom prst="rect">
            <a:avLst/>
          </a:prstGeom>
          <a:noFill/>
        </p:spPr>
        <p:txBody>
          <a:bodyPr wrap="square" rtlCol="0">
            <a:noAutofit/>
          </a:bodyPr>
          <a:p>
            <a:pPr indent="0" fontAlgn="auto">
              <a:lnSpc>
                <a:spcPts val="256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变换思维角度——广口瓶的“一瓶多用”</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560"/>
              </a:lnSpc>
            </a:pPr>
            <a:r>
              <a:rPr lang="zh-CN" altLang="en-US" u="wavyHeavy">
                <a:solidFill>
                  <a:schemeClr val="tx1"/>
                </a:solidFill>
                <a:uFill>
                  <a:solidFill>
                    <a:srgbClr val="323232"/>
                  </a:solidFill>
                </a:uFill>
                <a:latin typeface="微软雅黑" panose="020B0503020204020204" pitchFamily="34" charset="-122"/>
                <a:ea typeface="微软雅黑" panose="020B0503020204020204" pitchFamily="34" charset="-122"/>
                <a:cs typeface="微软雅黑" panose="020B0503020204020204" pitchFamily="34" charset="-122"/>
              </a:rPr>
              <a:t>广口瓶的不同用途中,导气管的长短不同,进气方向不同。</a:t>
            </a:r>
            <a:endParaRPr lang="zh-CN" altLang="en-US" u="wavyHeavy">
              <a:solidFill>
                <a:schemeClr val="tx1"/>
              </a:solidFill>
              <a:uFill>
                <a:solidFill>
                  <a:srgbClr val="323232"/>
                </a:solidFill>
              </a:uFill>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560"/>
              </a:lnSpc>
            </a:pPr>
            <a:endParaRPr lang="zh-CN" altLang="en-US" sz="3600" u="wavyHeavy">
              <a:solidFill>
                <a:schemeClr val="tx1"/>
              </a:solidFill>
              <a:uFill>
                <a:solidFill>
                  <a:srgbClr val="323232"/>
                </a:solidFill>
              </a:u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3600" u="wavyHeavy">
              <a:solidFill>
                <a:schemeClr val="tx1"/>
              </a:solidFill>
              <a:uFill>
                <a:solidFill>
                  <a:srgbClr val="323232"/>
                </a:solidFill>
              </a:u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56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A:集气,正置,气轻短管进气,气重长管进气(倒置规律相反)。</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56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B:洗气,气体由长导管进,还可以用来观察气体流速。</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56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C:排水集气(量气),集气瓶盛满水,用于排水集气法,若长导管接量器,则可用来测量收集的气体的体积。</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56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D:安全瓶,防止液体倒吸,进入反应器(也可短进短出)。</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56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E:安全瓶,长导管与外界连通,可防止体系压强过大。</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4" name="image52.jpeg"/>
          <p:cNvPicPr>
            <a:picLocks noChangeAspect="1"/>
          </p:cNvPicPr>
          <p:nvPr>
            <p:custDataLst>
              <p:tags r:id="rId1"/>
            </p:custDataLst>
          </p:nvPr>
        </p:nvPicPr>
        <p:blipFill>
          <a:blip r:embed="rId2"/>
          <a:stretch>
            <a:fillRect/>
          </a:stretch>
        </p:blipFill>
        <p:spPr>
          <a:xfrm>
            <a:off x="1384935" y="2590800"/>
            <a:ext cx="3515995" cy="1401445"/>
          </a:xfrm>
          <a:prstGeom prst="rect">
            <a:avLst/>
          </a:prstGeom>
        </p:spPr>
      </p:pic>
      <p:pic>
        <p:nvPicPr>
          <p:cNvPr id="65" name="image53.jpeg"/>
          <p:cNvPicPr>
            <a:picLocks noChangeAspect="1"/>
          </p:cNvPicPr>
          <p:nvPr>
            <p:custDataLst>
              <p:tags r:id="rId3"/>
            </p:custDataLst>
          </p:nvPr>
        </p:nvPicPr>
        <p:blipFill>
          <a:blip r:embed="rId4"/>
          <a:stretch>
            <a:fillRect/>
          </a:stretch>
        </p:blipFill>
        <p:spPr>
          <a:xfrm>
            <a:off x="5288915" y="2785745"/>
            <a:ext cx="2160270" cy="128651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68655" y="1670685"/>
            <a:ext cx="5427345" cy="836295"/>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多变的角色——球形干燥管的“一管多用”</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784860" y="2233295"/>
            <a:ext cx="4110355" cy="346075"/>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(1)作干燥装置。</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7" name="image55.jpeg"/>
          <p:cNvPicPr>
            <a:picLocks noChangeAspect="1"/>
          </p:cNvPicPr>
          <p:nvPr>
            <p:custDataLst>
              <p:tags r:id="rId1"/>
            </p:custDataLst>
          </p:nvPr>
        </p:nvPicPr>
        <p:blipFill>
          <a:blip r:embed="rId2"/>
          <a:stretch>
            <a:fillRect/>
          </a:stretch>
        </p:blipFill>
        <p:spPr>
          <a:xfrm>
            <a:off x="3759835" y="2157730"/>
            <a:ext cx="2870200" cy="1193800"/>
          </a:xfrm>
          <a:prstGeom prst="rect">
            <a:avLst/>
          </a:prstGeom>
        </p:spPr>
      </p:pic>
      <p:sp>
        <p:nvSpPr>
          <p:cNvPr id="4" name="文本框 3"/>
          <p:cNvSpPr txBox="1"/>
          <p:nvPr/>
        </p:nvSpPr>
        <p:spPr>
          <a:xfrm>
            <a:off x="986790" y="3429635"/>
            <a:ext cx="10323195" cy="2519045"/>
          </a:xfrm>
          <a:prstGeom prst="rect">
            <a:avLst/>
          </a:prstGeom>
          <a:noFill/>
        </p:spPr>
        <p:txBody>
          <a:bodyPr wrap="square" rtlCol="0">
            <a:noAutofit/>
          </a:bodyPr>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如:干燥管内盛装碱石灰时,可用于吸收NH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中的水蒸气,用于干燥NH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(2)作检验装置。干燥管内盛装无水硫酸铜时,可用于水的检验,有水通过时,干燥管中固体由白色变为蓝色。</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(3)可用于尾气吸收。如干燥管内盛装碱石灰,可吸收HCl、Cl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等。</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(4)干燥管由于其特殊结构,可用于实验装置末端作为防倒吸装置(如图)。</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8" name="image56.jpeg"/>
          <p:cNvPicPr>
            <a:picLocks noChangeAspect="1"/>
          </p:cNvPicPr>
          <p:nvPr>
            <p:custDataLst>
              <p:tags r:id="rId3"/>
            </p:custDataLst>
          </p:nvPr>
        </p:nvPicPr>
        <p:blipFill>
          <a:blip r:embed="rId4"/>
          <a:stretch>
            <a:fillRect/>
          </a:stretch>
        </p:blipFill>
        <p:spPr>
          <a:xfrm>
            <a:off x="9420225" y="4479290"/>
            <a:ext cx="818515" cy="1384935"/>
          </a:xfrm>
          <a:prstGeom prst="rect">
            <a:avLst/>
          </a:prstGeom>
        </p:spPr>
      </p:pic>
      <p:sp>
        <p:nvSpPr>
          <p:cNvPr id="5" name="文本框 4"/>
          <p:cNvSpPr txBox="1"/>
          <p:nvPr/>
        </p:nvSpPr>
        <p:spPr>
          <a:xfrm>
            <a:off x="784860" y="1139190"/>
            <a:ext cx="4110355" cy="464185"/>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考法2　实验仪器的创新应用</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cstate="print"/>
          <a:stretch>
            <a:fillRect/>
          </a:stretch>
        </a:blipFill>
        <a:effectLst/>
      </p:bgPr>
    </p:bg>
    <p:spTree>
      <p:nvGrpSpPr>
        <p:cNvPr id="1" name=""/>
        <p:cNvGrpSpPr/>
        <p:nvPr/>
      </p:nvGrpSpPr>
      <p:grpSpPr/>
      <p:sp>
        <p:nvSpPr>
          <p:cNvPr id="4" name="文本框 3"/>
          <p:cNvSpPr txBox="1"/>
          <p:nvPr/>
        </p:nvSpPr>
        <p:spPr>
          <a:xfrm>
            <a:off x="2866390" y="3078480"/>
            <a:ext cx="7381240" cy="1014730"/>
          </a:xfrm>
          <a:prstGeom prst="rect">
            <a:avLst/>
          </a:prstGeom>
          <a:noFill/>
        </p:spPr>
        <p:txBody>
          <a:bodyPr wrap="square" rtlCol="0">
            <a:spAutoFit/>
          </a:bodyPr>
          <a:p>
            <a:r>
              <a:rPr lang="zh-CN" altLang="en-US" sz="6000">
                <a:ln w="22225">
                  <a:solidFill>
                    <a:schemeClr val="accent2"/>
                  </a:solidFill>
                  <a:prstDash val="solid"/>
                </a:ln>
                <a:solidFill>
                  <a:schemeClr val="accent2">
                    <a:lumMod val="40000"/>
                    <a:lumOff val="60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第</a:t>
            </a:r>
            <a:r>
              <a:rPr lang="en-US" altLang="zh-CN" sz="6000">
                <a:ln w="22225">
                  <a:solidFill>
                    <a:schemeClr val="accent2"/>
                  </a:solidFill>
                  <a:prstDash val="solid"/>
                </a:ln>
                <a:solidFill>
                  <a:schemeClr val="accent2">
                    <a:lumMod val="40000"/>
                    <a:lumOff val="60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6000">
                <a:ln w="22225">
                  <a:solidFill>
                    <a:schemeClr val="accent2"/>
                  </a:solidFill>
                  <a:prstDash val="solid"/>
                </a:ln>
                <a:solidFill>
                  <a:schemeClr val="accent2">
                    <a:lumMod val="40000"/>
                    <a:lumOff val="60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章</a:t>
            </a:r>
            <a:r>
              <a:rPr lang="en-US" altLang="zh-CN" sz="6000">
                <a:ln w="22225">
                  <a:solidFill>
                    <a:schemeClr val="accent2"/>
                  </a:solidFill>
                  <a:prstDash val="solid"/>
                </a:ln>
                <a:solidFill>
                  <a:schemeClr val="accent2">
                    <a:lumMod val="40000"/>
                    <a:lumOff val="60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6000">
                <a:ln w="22225">
                  <a:solidFill>
                    <a:schemeClr val="accent2"/>
                  </a:solidFill>
                  <a:prstDash val="solid"/>
                </a:ln>
                <a:solidFill>
                  <a:schemeClr val="accent2">
                    <a:lumMod val="40000"/>
                    <a:lumOff val="60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化学实验综合</a:t>
            </a:r>
            <a:endParaRPr lang="zh-CN" altLang="en-US" sz="6000">
              <a:ln w="22225">
                <a:solidFill>
                  <a:schemeClr val="accent2"/>
                </a:solidFill>
                <a:prstDash val="solid"/>
              </a:ln>
              <a:solidFill>
                <a:schemeClr val="accent2">
                  <a:lumMod val="40000"/>
                  <a:lumOff val="60000"/>
                </a:schemeClr>
              </a:solidFill>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29970" y="1638935"/>
            <a:ext cx="4477385"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3</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多管一用——各种冷凝装置</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0" name="image58.jpeg"/>
          <p:cNvPicPr>
            <a:picLocks noChangeAspect="1"/>
          </p:cNvPicPr>
          <p:nvPr>
            <p:custDataLst>
              <p:tags r:id="rId1"/>
            </p:custDataLst>
          </p:nvPr>
        </p:nvPicPr>
        <p:blipFill>
          <a:blip r:embed="rId2"/>
          <a:stretch>
            <a:fillRect/>
          </a:stretch>
        </p:blipFill>
        <p:spPr>
          <a:xfrm>
            <a:off x="1873250" y="2734310"/>
            <a:ext cx="1412875" cy="1798955"/>
          </a:xfrm>
          <a:prstGeom prst="rect">
            <a:avLst/>
          </a:prstGeom>
        </p:spPr>
      </p:pic>
      <p:pic>
        <p:nvPicPr>
          <p:cNvPr id="71" name="image59.jpeg"/>
          <p:cNvPicPr>
            <a:picLocks noChangeAspect="1"/>
          </p:cNvPicPr>
          <p:nvPr>
            <p:custDataLst>
              <p:tags r:id="rId3"/>
            </p:custDataLst>
          </p:nvPr>
        </p:nvPicPr>
        <p:blipFill>
          <a:blip r:embed="rId4"/>
          <a:stretch>
            <a:fillRect/>
          </a:stretch>
        </p:blipFill>
        <p:spPr>
          <a:xfrm>
            <a:off x="3460750" y="2734310"/>
            <a:ext cx="1590675" cy="1798955"/>
          </a:xfrm>
          <a:prstGeom prst="rect">
            <a:avLst/>
          </a:prstGeom>
        </p:spPr>
      </p:pic>
      <p:pic>
        <p:nvPicPr>
          <p:cNvPr id="72" name="image60.jpeg"/>
          <p:cNvPicPr>
            <a:picLocks noChangeAspect="1"/>
          </p:cNvPicPr>
          <p:nvPr>
            <p:custDataLst>
              <p:tags r:id="rId5"/>
            </p:custDataLst>
          </p:nvPr>
        </p:nvPicPr>
        <p:blipFill>
          <a:blip r:embed="rId6"/>
          <a:stretch>
            <a:fillRect/>
          </a:stretch>
        </p:blipFill>
        <p:spPr>
          <a:xfrm>
            <a:off x="5226685" y="2734310"/>
            <a:ext cx="1465580" cy="1798955"/>
          </a:xfrm>
          <a:prstGeom prst="rect">
            <a:avLst/>
          </a:prstGeom>
        </p:spPr>
      </p:pic>
      <p:pic>
        <p:nvPicPr>
          <p:cNvPr id="73" name="image61.jpeg"/>
          <p:cNvPicPr>
            <a:picLocks noChangeAspect="1"/>
          </p:cNvPicPr>
          <p:nvPr>
            <p:custDataLst>
              <p:tags r:id="rId7"/>
            </p:custDataLst>
          </p:nvPr>
        </p:nvPicPr>
        <p:blipFill>
          <a:blip r:embed="rId8"/>
          <a:stretch>
            <a:fillRect/>
          </a:stretch>
        </p:blipFill>
        <p:spPr>
          <a:xfrm>
            <a:off x="7118985" y="2699385"/>
            <a:ext cx="1054735" cy="1833880"/>
          </a:xfrm>
          <a:prstGeom prst="rect">
            <a:avLst/>
          </a:prstGeom>
        </p:spPr>
      </p:pic>
      <p:pic>
        <p:nvPicPr>
          <p:cNvPr id="74" name="image62.jpeg"/>
          <p:cNvPicPr>
            <a:picLocks noChangeAspect="1"/>
          </p:cNvPicPr>
          <p:nvPr>
            <p:custDataLst>
              <p:tags r:id="rId9"/>
            </p:custDataLst>
          </p:nvPr>
        </p:nvPicPr>
        <p:blipFill>
          <a:blip r:embed="rId10"/>
          <a:stretch>
            <a:fillRect/>
          </a:stretch>
        </p:blipFill>
        <p:spPr>
          <a:xfrm>
            <a:off x="8503920" y="2847340"/>
            <a:ext cx="1054100" cy="1685925"/>
          </a:xfrm>
          <a:prstGeom prst="rect">
            <a:avLst/>
          </a:prstGeom>
        </p:spPr>
      </p:pic>
      <p:sp>
        <p:nvSpPr>
          <p:cNvPr id="3" name="文本框 2"/>
          <p:cNvSpPr txBox="1"/>
          <p:nvPr/>
        </p:nvSpPr>
        <p:spPr>
          <a:xfrm>
            <a:off x="1029970" y="1065530"/>
            <a:ext cx="4106545" cy="516890"/>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考法2　实验仪器的创新应用</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9790" y="1257300"/>
            <a:ext cx="10500360" cy="1939925"/>
          </a:xfrm>
          <a:prstGeom prst="rect">
            <a:avLst/>
          </a:prstGeom>
          <a:noFill/>
        </p:spPr>
        <p:txBody>
          <a:bodyPr wrap="square" rtlCol="0">
            <a:noAutofit/>
          </a:bodyPr>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4</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创新思维——即开即停型简易制气装置</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u="wavyHeavy">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利用常见的试管、烧杯等可以设计一些简易的随开随用、随关随停的制气装置。</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实验装置图如下:</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6" name="image64.jpeg"/>
          <p:cNvPicPr>
            <a:picLocks noChangeAspect="1"/>
          </p:cNvPicPr>
          <p:nvPr>
            <p:custDataLst>
              <p:tags r:id="rId1"/>
            </p:custDataLst>
          </p:nvPr>
        </p:nvPicPr>
        <p:blipFill>
          <a:blip r:embed="rId2"/>
          <a:stretch>
            <a:fillRect/>
          </a:stretch>
        </p:blipFill>
        <p:spPr>
          <a:xfrm>
            <a:off x="1465580" y="3245485"/>
            <a:ext cx="3780155" cy="1929130"/>
          </a:xfrm>
          <a:prstGeom prst="rect">
            <a:avLst/>
          </a:prstGeom>
        </p:spPr>
      </p:pic>
      <p:pic>
        <p:nvPicPr>
          <p:cNvPr id="77" name="image65.jpeg"/>
          <p:cNvPicPr>
            <a:picLocks noChangeAspect="1"/>
          </p:cNvPicPr>
          <p:nvPr>
            <p:custDataLst>
              <p:tags r:id="rId3"/>
            </p:custDataLst>
          </p:nvPr>
        </p:nvPicPr>
        <p:blipFill>
          <a:blip r:embed="rId4"/>
          <a:stretch>
            <a:fillRect/>
          </a:stretch>
        </p:blipFill>
        <p:spPr>
          <a:xfrm>
            <a:off x="5720715" y="3244850"/>
            <a:ext cx="3222625" cy="1929765"/>
          </a:xfrm>
          <a:prstGeom prst="rect">
            <a:avLst/>
          </a:prstGeom>
        </p:spPr>
      </p:pic>
      <p:sp>
        <p:nvSpPr>
          <p:cNvPr id="3" name="文本框 2"/>
          <p:cNvSpPr txBox="1"/>
          <p:nvPr/>
        </p:nvSpPr>
        <p:spPr>
          <a:xfrm>
            <a:off x="965835" y="1085850"/>
            <a:ext cx="4149090" cy="474345"/>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考法2　实验仪器的创新应用</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87425" y="1608455"/>
            <a:ext cx="4064000" cy="471170"/>
          </a:xfrm>
          <a:prstGeom prst="rect">
            <a:avLst/>
          </a:prstGeom>
          <a:noFill/>
        </p:spPr>
        <p:txBody>
          <a:bodyPr wrap="square" rtlCol="0">
            <a:noAutofit/>
          </a:bodyPr>
          <a:p>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真题例2</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987425" y="2194560"/>
            <a:ext cx="9781540" cy="708660"/>
          </a:xfrm>
          <a:prstGeom prst="rect">
            <a:avLst/>
          </a:prstGeom>
          <a:noFill/>
        </p:spPr>
        <p:txBody>
          <a:bodyPr wrap="square" rtlCol="0">
            <a:noAutofit/>
          </a:bodyPr>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[湖北2023·13,3分]利用如图所示的装置(夹持及加热装置略)制备高纯白磷的流程如下:</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红磷(s)无色液体与P</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(g)白磷(s)</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1" name="image69.jpeg"/>
          <p:cNvPicPr>
            <a:picLocks noChangeAspect="1"/>
          </p:cNvPicPr>
          <p:nvPr>
            <p:custDataLst>
              <p:tags r:id="rId1"/>
            </p:custDataLst>
          </p:nvPr>
        </p:nvPicPr>
        <p:blipFill>
          <a:blip r:embed="rId2"/>
          <a:stretch>
            <a:fillRect/>
          </a:stretch>
        </p:blipFill>
        <p:spPr>
          <a:xfrm>
            <a:off x="7406640" y="2837815"/>
            <a:ext cx="3921125" cy="2152650"/>
          </a:xfrm>
          <a:prstGeom prst="rect">
            <a:avLst/>
          </a:prstGeom>
        </p:spPr>
      </p:pic>
      <p:sp>
        <p:nvSpPr>
          <p:cNvPr id="4" name="文本框 3"/>
          <p:cNvSpPr txBox="1"/>
          <p:nvPr/>
        </p:nvSpPr>
        <p:spPr>
          <a:xfrm>
            <a:off x="1157605" y="3429000"/>
            <a:ext cx="6116320" cy="2748915"/>
          </a:xfrm>
          <a:prstGeom prst="rect">
            <a:avLst/>
          </a:prstGeom>
          <a:noFill/>
        </p:spPr>
        <p:txBody>
          <a:bodyPr wrap="square" rtlCol="0">
            <a:noAutofit/>
          </a:bodyPr>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下列操作错误的是	(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A.红磷使用前洗涤以除去表面杂质</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B.将红磷转入装置,抽真空后加热外管以去除水和氧气</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C.从a口通入冷凝水,升温使红磷转化</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D.冷凝管外壁出现白磷,冷却后在氮气氛围下收集</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987425" y="1033780"/>
            <a:ext cx="406400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考法2　实验仪器的创新应用</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8645525" y="353060"/>
            <a:ext cx="4064000" cy="460375"/>
          </a:xfrm>
          <a:prstGeom prst="rect">
            <a:avLst/>
          </a:prstGeom>
          <a:noFill/>
        </p:spPr>
        <p:txBody>
          <a:bodyPr wrap="square" rtlCol="0">
            <a:spAutoFit/>
          </a:bodyPr>
          <a:p>
            <a:r>
              <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例题</a:t>
            </a:r>
            <a:r>
              <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P75</a:t>
            </a:r>
            <a:endPar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4173220" y="3486785"/>
            <a:ext cx="360680" cy="460375"/>
          </a:xfrm>
          <a:prstGeom prst="rect">
            <a:avLst/>
          </a:prstGeom>
          <a:noFill/>
        </p:spPr>
        <p:txBody>
          <a:bodyPr wrap="square" rtlCol="0">
            <a:spAutoFit/>
          </a:bodyPr>
          <a:p>
            <a:r>
              <a:rPr lang="en-US" altLang="zh-CN" sz="2400" b="1">
                <a:solidFill>
                  <a:srgbClr val="FF0000"/>
                </a:solidFill>
                <a:latin typeface="Times New Roman" panose="02020603050405020304" charset="0"/>
                <a:cs typeface="Times New Roman" panose="02020603050405020304" charset="0"/>
              </a:rPr>
              <a:t>C</a:t>
            </a:r>
            <a:endParaRPr lang="en-US" altLang="zh-CN" sz="2400" b="1">
              <a:solidFill>
                <a:srgbClr val="FF0000"/>
              </a:solidFill>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49630" y="1446530"/>
            <a:ext cx="10067925" cy="3105150"/>
          </a:xfrm>
          <a:prstGeom prst="rect">
            <a:avLst/>
          </a:prstGeom>
          <a:noFill/>
        </p:spPr>
        <p:txBody>
          <a:bodyPr wrap="square" rtlCol="0" anchor="t">
            <a:noAutofit/>
          </a:bodyPr>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解析】长期放置的红磷,表面会生成磷的氧化物和磷的含氧酸,可用水洗涤除去表面杂质,得到纯净的红磷,A正确;红磷在转化过程中,应避免接触氧气和水,防止发生副反应,红磷转入装置后,抽真空后加热外管,以去除水和氧气,B正确;应从b口通入冷凝水,随水量增加、水面上涨,水从a口流出,C错误;在氮气氛围下收集冷却的白磷,可防止其与氧气反应,D正确。</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custDataLst>
                  <p:tags r:id="rId1"/>
                </p:custDataLst>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4" name="弧形 23"/>
              <p:cNvSpPr/>
              <p:nvPr>
                <p:custDataLst>
                  <p:tags r:id="rId2"/>
                </p:custDataLst>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custDataLst>
                <p:tags r:id="rId3"/>
              </p:custDataLst>
            </p:nvPr>
          </p:nvSpPr>
          <p:spPr>
            <a:xfrm>
              <a:off x="-334011" y="2342515"/>
              <a:ext cx="2100896" cy="2003969"/>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4800" dirty="0">
                  <a:latin typeface="+mj-lt"/>
                  <a:ea typeface="黑体" panose="02010609060101010101" charset="-122"/>
                  <a:cs typeface="+mj-lt"/>
                </a:rPr>
                <a:t>21</a:t>
              </a:r>
              <a:endParaRPr lang="en-US" altLang="zh-CN" sz="4800" dirty="0">
                <a:latin typeface="+mj-lt"/>
                <a:ea typeface="黑体" panose="02010609060101010101" charset="-122"/>
                <a:cs typeface="+mj-lt"/>
              </a:endParaRPr>
            </a:p>
          </p:txBody>
        </p:sp>
      </p:grpSp>
      <p:sp>
        <p:nvSpPr>
          <p:cNvPr id="3" name="文本框 2"/>
          <p:cNvSpPr txBox="1"/>
          <p:nvPr/>
        </p:nvSpPr>
        <p:spPr>
          <a:xfrm>
            <a:off x="4076065" y="2987675"/>
            <a:ext cx="7101840" cy="1891030"/>
          </a:xfrm>
          <a:prstGeom prst="rect">
            <a:avLst/>
          </a:prstGeom>
          <a:noFill/>
        </p:spPr>
        <p:txBody>
          <a:bodyPr wrap="square" rtlCol="0">
            <a:noAutofit/>
          </a:bodyPr>
          <a:p>
            <a:pPr algn="ctr"/>
            <a:r>
              <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考点</a:t>
            </a:r>
            <a:r>
              <a:rPr lang="en-US" altLang="zh-CN"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21</a:t>
            </a:r>
            <a:endPar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r>
              <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基本操作与实验安全</a:t>
            </a:r>
            <a:endParaRPr lang="en-US" altLang="zh-CN"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34085" y="1299210"/>
            <a:ext cx="4064000"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rPr>
              <a:t>一、化学实验基本操作</a:t>
            </a:r>
            <a:endParaRPr lang="zh-CN" altLang="en-US" sz="2400">
              <a:latin typeface="微软雅黑" panose="020B0503020204020204" pitchFamily="34" charset="-122"/>
              <a:ea typeface="微软雅黑" panose="020B0503020204020204" pitchFamily="34" charset="-122"/>
            </a:endParaRPr>
          </a:p>
        </p:txBody>
      </p:sp>
      <p:sp>
        <p:nvSpPr>
          <p:cNvPr id="3" name="文本框 2"/>
          <p:cNvSpPr txBox="1"/>
          <p:nvPr/>
        </p:nvSpPr>
        <p:spPr>
          <a:xfrm>
            <a:off x="1242695" y="1823085"/>
            <a:ext cx="4360545" cy="374015"/>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药品的取用</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358900" y="2206625"/>
            <a:ext cx="3048000" cy="501650"/>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rPr>
              <a:t>向容器内加液体药品</a:t>
            </a:r>
            <a:endParaRPr lang="zh-CN" altLang="en-US" sz="2000">
              <a:latin typeface="微软雅黑" panose="020B0503020204020204" pitchFamily="34" charset="-122"/>
              <a:ea typeface="微软雅黑" panose="020B0503020204020204" pitchFamily="34" charset="-122"/>
            </a:endParaRPr>
          </a:p>
        </p:txBody>
      </p:sp>
      <p:pic>
        <p:nvPicPr>
          <p:cNvPr id="85" name="image73.jpeg"/>
          <p:cNvPicPr>
            <a:picLocks noChangeAspect="1"/>
          </p:cNvPicPr>
          <p:nvPr>
            <p:custDataLst>
              <p:tags r:id="rId1"/>
            </p:custDataLst>
          </p:nvPr>
        </p:nvPicPr>
        <p:blipFill>
          <a:blip r:embed="rId2"/>
          <a:stretch>
            <a:fillRect/>
          </a:stretch>
        </p:blipFill>
        <p:spPr>
          <a:xfrm>
            <a:off x="2009775" y="2965450"/>
            <a:ext cx="1647190" cy="2080895"/>
          </a:xfrm>
          <a:prstGeom prst="rect">
            <a:avLst/>
          </a:prstGeom>
        </p:spPr>
      </p:pic>
      <p:pic>
        <p:nvPicPr>
          <p:cNvPr id="86" name="image74.jpeg"/>
          <p:cNvPicPr>
            <a:picLocks noChangeAspect="1"/>
          </p:cNvPicPr>
          <p:nvPr>
            <p:custDataLst>
              <p:tags r:id="rId3"/>
            </p:custDataLst>
          </p:nvPr>
        </p:nvPicPr>
        <p:blipFill>
          <a:blip r:embed="rId4"/>
          <a:stretch>
            <a:fillRect/>
          </a:stretch>
        </p:blipFill>
        <p:spPr>
          <a:xfrm>
            <a:off x="4297045" y="2965450"/>
            <a:ext cx="1306195" cy="2049145"/>
          </a:xfrm>
          <a:prstGeom prst="rect">
            <a:avLst/>
          </a:prstGeom>
        </p:spPr>
      </p:pic>
      <p:pic>
        <p:nvPicPr>
          <p:cNvPr id="87" name="image75.jpeg"/>
          <p:cNvPicPr>
            <a:picLocks noChangeAspect="1"/>
          </p:cNvPicPr>
          <p:nvPr>
            <p:custDataLst>
              <p:tags r:id="rId5"/>
            </p:custDataLst>
          </p:nvPr>
        </p:nvPicPr>
        <p:blipFill>
          <a:blip r:embed="rId6"/>
          <a:stretch>
            <a:fillRect/>
          </a:stretch>
        </p:blipFill>
        <p:spPr>
          <a:xfrm>
            <a:off x="5852795" y="3015615"/>
            <a:ext cx="2006600" cy="2006600"/>
          </a:xfrm>
          <a:prstGeom prst="rect">
            <a:avLst/>
          </a:prstGeom>
        </p:spPr>
      </p:pic>
      <p:pic>
        <p:nvPicPr>
          <p:cNvPr id="88" name="image76.jpeg"/>
          <p:cNvPicPr>
            <a:picLocks noChangeAspect="1"/>
          </p:cNvPicPr>
          <p:nvPr>
            <p:custDataLst>
              <p:tags r:id="rId7"/>
            </p:custDataLst>
          </p:nvPr>
        </p:nvPicPr>
        <p:blipFill>
          <a:blip r:embed="rId8"/>
          <a:stretch>
            <a:fillRect/>
          </a:stretch>
        </p:blipFill>
        <p:spPr>
          <a:xfrm>
            <a:off x="8323580" y="3364865"/>
            <a:ext cx="1193800" cy="145796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10565" y="1256665"/>
            <a:ext cx="4064000"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试纸的使用</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986790" y="1861185"/>
            <a:ext cx="9395460" cy="1822450"/>
          </a:xfrm>
          <a:prstGeom prst="rect">
            <a:avLst/>
          </a:prstGeom>
          <a:noFill/>
        </p:spPr>
        <p:txBody>
          <a:bodyPr wrap="square" rtlCol="0">
            <a:spAutoFit/>
          </a:bodyPr>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(1)检验液体:取一小块试纸放在洁净干燥的表面皿(或玻璃片)上,用洁净干燥的玻璃棒蘸取待测液点在试纸的中部,观察试纸变色情况或等pH试纸变色后,与标准比色卡对照;</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(2)检验气体:一般先用蒸馏水把试纸润湿,沾在玻璃棒的一端,并使之接近容器口,观察试纸变色情况或等pH试纸变色后,与标准比色卡对照。</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986790" y="3722370"/>
            <a:ext cx="3873500" cy="439420"/>
          </a:xfrm>
          <a:prstGeom prst="rect">
            <a:avLst/>
          </a:prstGeom>
          <a:solidFill>
            <a:srgbClr val="FFC000"/>
          </a:solid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关键点拨使用pH试纸的注意事项</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椭圆 4"/>
          <p:cNvSpPr/>
          <p:nvPr/>
        </p:nvSpPr>
        <p:spPr>
          <a:xfrm>
            <a:off x="2165985" y="4161790"/>
            <a:ext cx="85090" cy="75565"/>
          </a:xfrm>
          <a:prstGeom prst="ellipse">
            <a:avLst/>
          </a:prstGeom>
          <a:solidFill>
            <a:srgbClr val="202020"/>
          </a:solidFill>
          <a:ln>
            <a:solidFill>
              <a:srgbClr val="20202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椭圆 5"/>
          <p:cNvSpPr/>
          <p:nvPr>
            <p:custDataLst>
              <p:tags r:id="rId1"/>
            </p:custDataLst>
          </p:nvPr>
        </p:nvSpPr>
        <p:spPr>
          <a:xfrm>
            <a:off x="2419985" y="4161790"/>
            <a:ext cx="85090" cy="75565"/>
          </a:xfrm>
          <a:prstGeom prst="ellipse">
            <a:avLst/>
          </a:prstGeom>
          <a:solidFill>
            <a:srgbClr val="202020"/>
          </a:solidFill>
          <a:ln>
            <a:solidFill>
              <a:srgbClr val="20202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椭圆 6"/>
          <p:cNvSpPr/>
          <p:nvPr>
            <p:custDataLst>
              <p:tags r:id="rId2"/>
            </p:custDataLst>
          </p:nvPr>
        </p:nvSpPr>
        <p:spPr>
          <a:xfrm>
            <a:off x="2621915" y="4161790"/>
            <a:ext cx="85090" cy="75565"/>
          </a:xfrm>
          <a:prstGeom prst="ellipse">
            <a:avLst/>
          </a:prstGeom>
          <a:solidFill>
            <a:srgbClr val="202020"/>
          </a:solidFill>
          <a:ln>
            <a:solidFill>
              <a:srgbClr val="20202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椭圆 8"/>
          <p:cNvSpPr/>
          <p:nvPr>
            <p:custDataLst>
              <p:tags r:id="rId3"/>
            </p:custDataLst>
          </p:nvPr>
        </p:nvSpPr>
        <p:spPr>
          <a:xfrm>
            <a:off x="2801620" y="4161790"/>
            <a:ext cx="85090" cy="75565"/>
          </a:xfrm>
          <a:prstGeom prst="ellipse">
            <a:avLst/>
          </a:prstGeom>
          <a:solidFill>
            <a:srgbClr val="202020"/>
          </a:solidFill>
          <a:ln>
            <a:solidFill>
              <a:srgbClr val="20202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椭圆 9"/>
          <p:cNvSpPr/>
          <p:nvPr>
            <p:custDataLst>
              <p:tags r:id="rId4"/>
            </p:custDataLst>
          </p:nvPr>
        </p:nvSpPr>
        <p:spPr>
          <a:xfrm>
            <a:off x="3034665" y="4170045"/>
            <a:ext cx="85090" cy="75565"/>
          </a:xfrm>
          <a:prstGeom prst="ellipse">
            <a:avLst/>
          </a:prstGeom>
          <a:solidFill>
            <a:srgbClr val="202020"/>
          </a:solidFill>
          <a:ln>
            <a:solidFill>
              <a:srgbClr val="20202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椭圆 10"/>
          <p:cNvSpPr/>
          <p:nvPr>
            <p:custDataLst>
              <p:tags r:id="rId5"/>
            </p:custDataLst>
          </p:nvPr>
        </p:nvSpPr>
        <p:spPr>
          <a:xfrm>
            <a:off x="3305175" y="4161790"/>
            <a:ext cx="85090" cy="75565"/>
          </a:xfrm>
          <a:prstGeom prst="ellipse">
            <a:avLst/>
          </a:prstGeom>
          <a:solidFill>
            <a:srgbClr val="202020"/>
          </a:solidFill>
          <a:ln>
            <a:solidFill>
              <a:srgbClr val="20202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椭圆 11"/>
          <p:cNvSpPr/>
          <p:nvPr>
            <p:custDataLst>
              <p:tags r:id="rId6"/>
            </p:custDataLst>
          </p:nvPr>
        </p:nvSpPr>
        <p:spPr>
          <a:xfrm>
            <a:off x="3556635" y="4161790"/>
            <a:ext cx="85090" cy="75565"/>
          </a:xfrm>
          <a:prstGeom prst="ellipse">
            <a:avLst/>
          </a:prstGeom>
          <a:solidFill>
            <a:srgbClr val="202020"/>
          </a:solidFill>
          <a:ln>
            <a:solidFill>
              <a:srgbClr val="20202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椭圆 12"/>
          <p:cNvSpPr/>
          <p:nvPr>
            <p:custDataLst>
              <p:tags r:id="rId7"/>
            </p:custDataLst>
          </p:nvPr>
        </p:nvSpPr>
        <p:spPr>
          <a:xfrm>
            <a:off x="3808730" y="4161790"/>
            <a:ext cx="85090" cy="75565"/>
          </a:xfrm>
          <a:prstGeom prst="ellipse">
            <a:avLst/>
          </a:prstGeom>
          <a:solidFill>
            <a:srgbClr val="202020"/>
          </a:solidFill>
          <a:ln>
            <a:solidFill>
              <a:srgbClr val="20202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4" name="椭圆 13"/>
          <p:cNvSpPr/>
          <p:nvPr>
            <p:custDataLst>
              <p:tags r:id="rId8"/>
            </p:custDataLst>
          </p:nvPr>
        </p:nvSpPr>
        <p:spPr>
          <a:xfrm>
            <a:off x="4064000" y="4161790"/>
            <a:ext cx="85090" cy="75565"/>
          </a:xfrm>
          <a:prstGeom prst="ellipse">
            <a:avLst/>
          </a:prstGeom>
          <a:solidFill>
            <a:srgbClr val="202020"/>
          </a:solidFill>
          <a:ln>
            <a:solidFill>
              <a:srgbClr val="20202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椭圆 14"/>
          <p:cNvSpPr/>
          <p:nvPr>
            <p:custDataLst>
              <p:tags r:id="rId9"/>
            </p:custDataLst>
          </p:nvPr>
        </p:nvSpPr>
        <p:spPr>
          <a:xfrm>
            <a:off x="4559300" y="4161790"/>
            <a:ext cx="85090" cy="75565"/>
          </a:xfrm>
          <a:prstGeom prst="ellipse">
            <a:avLst/>
          </a:prstGeom>
          <a:solidFill>
            <a:srgbClr val="202020"/>
          </a:solidFill>
          <a:ln>
            <a:solidFill>
              <a:srgbClr val="20202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6" name="椭圆 15"/>
          <p:cNvSpPr/>
          <p:nvPr>
            <p:custDataLst>
              <p:tags r:id="rId10"/>
            </p:custDataLst>
          </p:nvPr>
        </p:nvSpPr>
        <p:spPr>
          <a:xfrm>
            <a:off x="4311650" y="4161790"/>
            <a:ext cx="85090" cy="75565"/>
          </a:xfrm>
          <a:prstGeom prst="ellipse">
            <a:avLst/>
          </a:prstGeom>
          <a:solidFill>
            <a:srgbClr val="202020"/>
          </a:solidFill>
          <a:ln>
            <a:solidFill>
              <a:srgbClr val="20202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8" name="文本框 17"/>
          <p:cNvSpPr txBox="1"/>
          <p:nvPr/>
        </p:nvSpPr>
        <p:spPr>
          <a:xfrm>
            <a:off x="1062355" y="4433570"/>
            <a:ext cx="9213850" cy="1664335"/>
          </a:xfrm>
          <a:prstGeom prst="rect">
            <a:avLst/>
          </a:prstGeom>
          <a:noFill/>
        </p:spPr>
        <p:txBody>
          <a:bodyPr wrap="square" rtlCol="0">
            <a:noAutofit/>
          </a:bodyPr>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pH试纸不能测定H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溶液、浓硝酸、氯水、NaClO溶液、Ca(ClO)</a:t>
            </a:r>
            <a:r>
              <a:rPr lang="zh-CN" altLang="en-US" sz="2000" baseline="-25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溶液等具有强氧化性或漂白性溶液的pH,也不能测定CuSO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、FeCl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等有色溶液的pH。</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00150" y="1182370"/>
            <a:ext cx="4169410"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3</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玻璃仪器的洗涤</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表格 2"/>
          <p:cNvGraphicFramePr/>
          <p:nvPr>
            <p:custDataLst>
              <p:tags r:id="rId1"/>
            </p:custDataLst>
          </p:nvPr>
        </p:nvGraphicFramePr>
        <p:xfrm>
          <a:off x="2725420" y="2073275"/>
          <a:ext cx="5753100" cy="1574800"/>
        </p:xfrm>
        <a:graphic>
          <a:graphicData uri="http://schemas.openxmlformats.org/drawingml/2006/table">
            <a:tbl>
              <a:tblPr/>
              <a:tblGrid>
                <a:gridCol w="2543175"/>
                <a:gridCol w="762635"/>
                <a:gridCol w="2447290"/>
              </a:tblGrid>
              <a:tr h="687705">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待清洗仪器</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残留物</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清洗试剂</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91185">
                <a:tc>
                  <a:txBody>
                    <a:bodyPr/>
                    <a:p>
                      <a:pPr indent="0" algn="ctr">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KMnO</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4</a:t>
                      </a:r>
                      <a:r>
                        <a:rPr lang="en-US" sz="1800" b="0">
                          <a:latin typeface="微软雅黑" panose="020B0503020204020204" pitchFamily="34" charset="-122"/>
                          <a:ea typeface="微软雅黑" panose="020B0503020204020204" pitchFamily="34" charset="-122"/>
                          <a:cs typeface="微软雅黑" panose="020B0503020204020204" pitchFamily="34" charset="-122"/>
                        </a:rPr>
                        <a:t>分解实验后的试管</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MnO</a:t>
                      </a:r>
                      <a:r>
                        <a:rPr lang="en-US" sz="1800" b="0" baseline="-25000">
                          <a:latin typeface="微软雅黑" panose="020B0503020204020204" pitchFamily="34" charset="-122"/>
                          <a:ea typeface="微软雅黑" panose="020B0503020204020204" pitchFamily="34" charset="-122"/>
                          <a:cs typeface="NEU-BZ" charset="0"/>
                        </a:rPr>
                        <a:t>2</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浓盐酸并加热</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95910">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碘升华实验的烧杯</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碘</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酒精</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1313180" y="1681480"/>
            <a:ext cx="4406900"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rPr>
              <a:t>常见残留物的洗涤</a:t>
            </a:r>
            <a:endParaRPr lang="zh-CN" altLang="en-US" sz="2000">
              <a:latin typeface="微软雅黑" panose="020B0503020204020204" pitchFamily="34" charset="-122"/>
              <a:ea typeface="微软雅黑" panose="020B0503020204020204" pitchFamily="34" charset="-122"/>
            </a:endParaRPr>
          </a:p>
        </p:txBody>
      </p:sp>
      <p:graphicFrame>
        <p:nvGraphicFramePr>
          <p:cNvPr id="5" name="表格 4"/>
          <p:cNvGraphicFramePr/>
          <p:nvPr>
            <p:custDataLst>
              <p:tags r:id="rId2"/>
            </p:custDataLst>
          </p:nvPr>
        </p:nvGraphicFramePr>
        <p:xfrm>
          <a:off x="2725420" y="3655695"/>
          <a:ext cx="5753100" cy="2164715"/>
        </p:xfrm>
        <a:graphic>
          <a:graphicData uri="http://schemas.openxmlformats.org/drawingml/2006/table">
            <a:tbl>
              <a:tblPr/>
              <a:tblGrid>
                <a:gridCol w="2543810"/>
                <a:gridCol w="762635"/>
                <a:gridCol w="2446655"/>
              </a:tblGrid>
              <a:tr h="481330">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待清洗仪器</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残留物</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清洗试剂</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40030">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银镜实验后的试管</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银</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稀硝酸</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40665">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油脂实验后的试管</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油污</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NaOH或热纯碱溶液</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81330">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硫实验后的试管</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硫</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二硫化碳或热的NaOH溶液</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80695">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验证苯酚化学性质实验的烧瓶</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苯酚</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NaOH溶液或酒精</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40665">
                <a:tc>
                  <a:txBody>
                    <a:bodyPr/>
                    <a:p>
                      <a:pPr indent="0" algn="ctr">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检验Cl</a:t>
                      </a:r>
                      <a:r>
                        <a:rPr lang="en-US" sz="1800" b="0" baseline="30000">
                          <a:latin typeface="微软雅黑" panose="020B0503020204020204" pitchFamily="34" charset="-122"/>
                          <a:ea typeface="微软雅黑" panose="020B0503020204020204" pitchFamily="34" charset="-122"/>
                          <a:cs typeface="微软雅黑" panose="020B0503020204020204" pitchFamily="34" charset="-122"/>
                        </a:rPr>
                        <a:t>-</a:t>
                      </a:r>
                      <a:r>
                        <a:rPr lang="en-US" sz="1800" b="0">
                          <a:latin typeface="微软雅黑" panose="020B0503020204020204" pitchFamily="34" charset="-122"/>
                          <a:ea typeface="微软雅黑" panose="020B0503020204020204" pitchFamily="34" charset="-122"/>
                          <a:cs typeface="微软雅黑" panose="020B0503020204020204" pitchFamily="34" charset="-122"/>
                        </a:rPr>
                        <a:t>实验后的试管</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AgCl</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氨水</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390650" y="1171575"/>
            <a:ext cx="4064000"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4</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物质的加热</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1475105" y="1873250"/>
            <a:ext cx="8709025" cy="2099945"/>
          </a:xfrm>
          <a:prstGeom prst="rect">
            <a:avLst/>
          </a:prstGeom>
          <a:noFill/>
        </p:spPr>
        <p:txBody>
          <a:bodyPr wrap="square" rtlCol="0">
            <a:noAutofit/>
          </a:bodyPr>
          <a:p>
            <a:pPr indent="0" fontAlgn="auto">
              <a:lnSpc>
                <a:spcPts val="338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(1)直接加热法(如试管、蒸发皿等)</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338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(2)垫陶土网加热(如烧杯、烧瓶等)。</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338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(3)水浴加热:对温度不超过100 ℃的实验,可用水浴来加热;若加热温度超过100 ℃,就要用油浴、沙浴等。</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4700" y="1235075"/>
            <a:ext cx="4064000"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rPr>
              <a:t>二、常见实验事故的处理</a:t>
            </a:r>
            <a:endParaRPr lang="zh-CN" altLang="en-US" sz="2400">
              <a:latin typeface="微软雅黑" panose="020B0503020204020204" pitchFamily="34" charset="-122"/>
              <a:ea typeface="微软雅黑" panose="020B0503020204020204" pitchFamily="34" charset="-122"/>
            </a:endParaRPr>
          </a:p>
        </p:txBody>
      </p:sp>
      <p:graphicFrame>
        <p:nvGraphicFramePr>
          <p:cNvPr id="3" name="表格 2"/>
          <p:cNvGraphicFramePr/>
          <p:nvPr>
            <p:custDataLst>
              <p:tags r:id="rId1"/>
            </p:custDataLst>
          </p:nvPr>
        </p:nvGraphicFramePr>
        <p:xfrm>
          <a:off x="2682240" y="1790700"/>
          <a:ext cx="6328410" cy="3661410"/>
        </p:xfrm>
        <a:graphic>
          <a:graphicData uri="http://schemas.openxmlformats.org/drawingml/2006/table">
            <a:tbl>
              <a:tblPr/>
              <a:tblGrid>
                <a:gridCol w="2773680"/>
                <a:gridCol w="3554730"/>
              </a:tblGrid>
              <a:tr h="281940">
                <a:tc>
                  <a:txBody>
                    <a:bodyPr/>
                    <a:p>
                      <a:pPr indent="0" algn="ctr">
                        <a:buNone/>
                      </a:pPr>
                      <a:r>
                        <a:rPr lang="en-US" sz="2000" b="0">
                          <a:latin typeface="微软雅黑" panose="020B0503020204020204" pitchFamily="34" charset="-122"/>
                          <a:ea typeface="微软雅黑" panose="020B0503020204020204" pitchFamily="34" charset="-122"/>
                          <a:cs typeface="Calibri" panose="020F0502020204030204" charset="0"/>
                        </a:rPr>
                        <a:t>意外事故</a:t>
                      </a:r>
                      <a:endParaRPr lang="en-US" altLang="en-US" sz="2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Calibri" panose="020F0502020204030204" charset="0"/>
                        </a:rPr>
                        <a:t>处理方法</a:t>
                      </a:r>
                      <a:endParaRPr lang="en-US" altLang="en-US" sz="2000" b="0">
                        <a:latin typeface="微软雅黑" panose="020B0503020204020204" pitchFamily="34" charset="-122"/>
                        <a:ea typeface="微软雅黑" panose="020B0503020204020204" pitchFamily="3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63245">
                <a:tc>
                  <a:txBody>
                    <a:bodyPr/>
                    <a:p>
                      <a:pPr indent="0" algn="ctr">
                        <a:buNone/>
                      </a:pPr>
                      <a:r>
                        <a:rPr lang="en-US" sz="2000" b="0">
                          <a:latin typeface="微软雅黑" panose="020B0503020204020204" pitchFamily="34" charset="-122"/>
                          <a:ea typeface="微软雅黑" panose="020B0503020204020204" pitchFamily="34" charset="-122"/>
                          <a:cs typeface="Calibri" panose="020F0502020204030204" charset="0"/>
                        </a:rPr>
                        <a:t>少量浓硫酸溅到皮肤上</a:t>
                      </a:r>
                      <a:endParaRPr lang="en-US" altLang="en-US" sz="2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2000" b="0">
                          <a:latin typeface="微软雅黑" panose="020B0503020204020204" pitchFamily="34" charset="-122"/>
                          <a:ea typeface="微软雅黑" panose="020B0503020204020204" pitchFamily="34" charset="-122"/>
                          <a:cs typeface="微软雅黑" panose="020B0503020204020204" pitchFamily="34" charset="-122"/>
                        </a:rPr>
                        <a:t>立即用大量水冲洗,</a:t>
                      </a:r>
                      <a:r>
                        <a:rPr lang="en-US" sz="2000" b="0">
                          <a:latin typeface="微软雅黑" panose="020B0503020204020204" pitchFamily="34" charset="-122"/>
                          <a:ea typeface="微软雅黑" panose="020B0503020204020204" pitchFamily="34" charset="-122"/>
                          <a:cs typeface="微软雅黑" panose="020B0503020204020204" pitchFamily="34" charset="-122"/>
                        </a:rPr>
                        <a:t>然后用3%~5%的NaHCO</a:t>
                      </a:r>
                      <a:r>
                        <a:rPr lang="en-US" sz="2000" b="0" baseline="-25000">
                          <a:latin typeface="微软雅黑" panose="020B0503020204020204" pitchFamily="34" charset="-122"/>
                          <a:ea typeface="微软雅黑" panose="020B0503020204020204" pitchFamily="34" charset="-122"/>
                          <a:cs typeface="微软雅黑" panose="020B0503020204020204" pitchFamily="34" charset="-122"/>
                        </a:rPr>
                        <a:t>3</a:t>
                      </a:r>
                      <a:r>
                        <a:rPr lang="en-US" sz="2000" b="0">
                          <a:latin typeface="微软雅黑" panose="020B0503020204020204" pitchFamily="34" charset="-122"/>
                          <a:ea typeface="微软雅黑" panose="020B0503020204020204" pitchFamily="34" charset="-122"/>
                          <a:cs typeface="微软雅黑" panose="020B0503020204020204" pitchFamily="34" charset="-122"/>
                        </a:rPr>
                        <a:t>溶液冲洗</a:t>
                      </a:r>
                      <a:endParaRPr lang="en-US" altLang="en-US" sz="2000" b="0">
                        <a:latin typeface="微软雅黑" panose="020B0503020204020204" pitchFamily="34" charset="-122"/>
                        <a:ea typeface="微软雅黑" panose="020B0503020204020204" pitchFamily="34" charset="-122"/>
                        <a:cs typeface="微软雅黑" panose="020B0503020204020204" pitchFamily="3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63245">
                <a:tc>
                  <a:txBody>
                    <a:bodyPr/>
                    <a:p>
                      <a:pPr indent="0" algn="ctr">
                        <a:buNone/>
                      </a:pPr>
                      <a:r>
                        <a:rPr lang="en-US" sz="2000" b="0">
                          <a:latin typeface="微软雅黑" panose="020B0503020204020204" pitchFamily="34" charset="-122"/>
                          <a:ea typeface="微软雅黑" panose="020B0503020204020204" pitchFamily="34" charset="-122"/>
                          <a:cs typeface="Calibri" panose="020F0502020204030204" charset="0"/>
                        </a:rPr>
                        <a:t>酒精等有机物在实验台上着火</a:t>
                      </a:r>
                      <a:endParaRPr lang="en-US" altLang="en-US" sz="2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2000" b="0">
                          <a:latin typeface="微软雅黑" panose="020B0503020204020204" pitchFamily="34" charset="-122"/>
                          <a:ea typeface="微软雅黑" panose="020B0503020204020204" pitchFamily="34" charset="-122"/>
                          <a:cs typeface="微软雅黑" panose="020B0503020204020204" pitchFamily="34" charset="-122"/>
                        </a:rPr>
                        <a:t>用湿抹布或沙子盖灭,不能用水灭火</a:t>
                      </a:r>
                      <a:endParaRPr lang="en-US" altLang="en-US" sz="2000" b="0">
                        <a:latin typeface="微软雅黑" panose="020B0503020204020204" pitchFamily="34" charset="-122"/>
                        <a:ea typeface="微软雅黑" panose="020B0503020204020204" pitchFamily="34" charset="-122"/>
                        <a:cs typeface="微软雅黑" panose="020B0503020204020204" pitchFamily="3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63245">
                <a:tc>
                  <a:txBody>
                    <a:bodyPr/>
                    <a:p>
                      <a:pPr indent="0" algn="ctr">
                        <a:buNone/>
                      </a:pPr>
                      <a:r>
                        <a:rPr lang="en-US" sz="2000" b="0">
                          <a:latin typeface="微软雅黑" panose="020B0503020204020204" pitchFamily="34" charset="-122"/>
                          <a:ea typeface="微软雅黑" panose="020B0503020204020204" pitchFamily="34" charset="-122"/>
                          <a:cs typeface="微软雅黑" panose="020B0503020204020204" pitchFamily="34" charset="-122"/>
                        </a:rPr>
                        <a:t>浓NaOH溶液溅到皮肤上</a:t>
                      </a:r>
                      <a:endParaRPr lang="en-US" altLang="en-US" sz="20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2000" b="0">
                          <a:latin typeface="微软雅黑" panose="020B0503020204020204" pitchFamily="34" charset="-122"/>
                          <a:ea typeface="微软雅黑" panose="020B0503020204020204" pitchFamily="34" charset="-122"/>
                          <a:cs typeface="微软雅黑" panose="020B0503020204020204" pitchFamily="34" charset="-122"/>
                        </a:rPr>
                        <a:t>立即用大量水冲洗</a:t>
                      </a:r>
                      <a:r>
                        <a:rPr lang="en-US" sz="2000" b="0">
                          <a:latin typeface="微软雅黑" panose="020B0503020204020204" pitchFamily="34" charset="-122"/>
                          <a:ea typeface="微软雅黑" panose="020B0503020204020204" pitchFamily="34" charset="-122"/>
                          <a:cs typeface="微软雅黑" panose="020B0503020204020204" pitchFamily="34" charset="-122"/>
                        </a:rPr>
                        <a:t>,再涂上1%的硼酸</a:t>
                      </a:r>
                      <a:endParaRPr lang="en-US" altLang="en-US" sz="2000" b="0">
                        <a:latin typeface="微软雅黑" panose="020B0503020204020204" pitchFamily="34" charset="-122"/>
                        <a:ea typeface="微软雅黑" panose="020B0503020204020204" pitchFamily="34" charset="-122"/>
                        <a:cs typeface="微软雅黑" panose="020B0503020204020204" pitchFamily="3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81305">
                <a:tc>
                  <a:txBody>
                    <a:bodyPr/>
                    <a:p>
                      <a:pPr indent="0" algn="ctr">
                        <a:buNone/>
                      </a:pPr>
                      <a:r>
                        <a:rPr lang="en-US" sz="2000" b="0">
                          <a:latin typeface="微软雅黑" panose="020B0503020204020204" pitchFamily="34" charset="-122"/>
                          <a:ea typeface="微软雅黑" panose="020B0503020204020204" pitchFamily="34" charset="-122"/>
                          <a:cs typeface="Calibri" panose="020F0502020204030204" charset="0"/>
                        </a:rPr>
                        <a:t>苯酚沾到皮肤上</a:t>
                      </a:r>
                      <a:endParaRPr lang="en-US" altLang="en-US" sz="2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2000" b="0">
                          <a:latin typeface="微软雅黑" panose="020B0503020204020204" pitchFamily="34" charset="-122"/>
                          <a:ea typeface="微软雅黑" panose="020B0503020204020204" pitchFamily="34" charset="-122"/>
                          <a:cs typeface="Calibri" panose="020F0502020204030204" charset="0"/>
                        </a:rPr>
                        <a:t>立即用酒精擦洗</a:t>
                      </a:r>
                      <a:endParaRPr lang="en-US" altLang="en-US" sz="2000" b="0">
                        <a:latin typeface="微软雅黑" panose="020B0503020204020204" pitchFamily="34" charset="-122"/>
                        <a:ea typeface="微软雅黑" panose="020B0503020204020204" pitchFamily="3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63245">
                <a:tc>
                  <a:txBody>
                    <a:bodyPr/>
                    <a:p>
                      <a:pPr indent="0" algn="ctr">
                        <a:buNone/>
                      </a:pPr>
                      <a:r>
                        <a:rPr lang="en-US" sz="2000" b="0">
                          <a:latin typeface="微软雅黑" panose="020B0503020204020204" pitchFamily="34" charset="-122"/>
                          <a:ea typeface="微软雅黑" panose="020B0503020204020204" pitchFamily="34" charset="-122"/>
                          <a:cs typeface="Calibri" panose="020F0502020204030204" charset="0"/>
                        </a:rPr>
                        <a:t>误食重金属盐</a:t>
                      </a:r>
                      <a:endParaRPr lang="en-US" altLang="en-US" sz="2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2000" b="0">
                          <a:latin typeface="微软雅黑" panose="020B0503020204020204" pitchFamily="34" charset="-122"/>
                          <a:ea typeface="微软雅黑" panose="020B0503020204020204" pitchFamily="34" charset="-122"/>
                          <a:cs typeface="微软雅黑" panose="020B0503020204020204" pitchFamily="34" charset="-122"/>
                        </a:rPr>
                        <a:t>服用大量牛奶或蛋清,并及时送往医院</a:t>
                      </a:r>
                      <a:endParaRPr lang="en-US" altLang="en-US" sz="2000" b="0">
                        <a:latin typeface="微软雅黑" panose="020B0503020204020204" pitchFamily="34" charset="-122"/>
                        <a:ea typeface="微软雅黑" panose="020B0503020204020204" pitchFamily="34" charset="-122"/>
                        <a:cs typeface="微软雅黑" panose="020B0503020204020204" pitchFamily="3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81940">
                <a:tc>
                  <a:txBody>
                    <a:bodyPr/>
                    <a:p>
                      <a:pPr indent="0" algn="ctr">
                        <a:buNone/>
                      </a:pPr>
                      <a:r>
                        <a:rPr lang="en-US" sz="2000" b="0">
                          <a:latin typeface="微软雅黑" panose="020B0503020204020204" pitchFamily="34" charset="-122"/>
                          <a:ea typeface="微软雅黑" panose="020B0503020204020204" pitchFamily="34" charset="-122"/>
                          <a:cs typeface="Calibri" panose="020F0502020204030204" charset="0"/>
                        </a:rPr>
                        <a:t>水银洒到桌面或地面上</a:t>
                      </a:r>
                      <a:endParaRPr lang="en-US" altLang="en-US" sz="2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2000" b="0">
                          <a:latin typeface="微软雅黑" panose="020B0503020204020204" pitchFamily="34" charset="-122"/>
                          <a:ea typeface="微软雅黑" panose="020B0503020204020204" pitchFamily="34" charset="-122"/>
                          <a:cs typeface="Calibri" panose="020F0502020204030204" charset="0"/>
                        </a:rPr>
                        <a:t>撒上硫黄粉并进行处理</a:t>
                      </a:r>
                      <a:endParaRPr lang="en-US" altLang="en-US" sz="2000" b="0">
                        <a:latin typeface="微软雅黑" panose="020B0503020204020204" pitchFamily="34" charset="-122"/>
                        <a:ea typeface="微软雅黑" panose="020B0503020204020204" pitchFamily="3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63245">
                <a:tc>
                  <a:txBody>
                    <a:bodyPr/>
                    <a:p>
                      <a:pPr indent="0" algn="ctr">
                        <a:buNone/>
                      </a:pPr>
                      <a:r>
                        <a:rPr lang="en-US" sz="2000" b="0">
                          <a:latin typeface="微软雅黑" panose="020B0503020204020204" pitchFamily="34" charset="-122"/>
                          <a:ea typeface="微软雅黑" panose="020B0503020204020204" pitchFamily="34" charset="-122"/>
                          <a:cs typeface="Calibri" panose="020F0502020204030204" charset="0"/>
                        </a:rPr>
                        <a:t>金属钠、钾等着火</a:t>
                      </a:r>
                      <a:endParaRPr lang="en-US" altLang="en-US" sz="2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2000" b="0">
                          <a:latin typeface="微软雅黑" panose="020B0503020204020204" pitchFamily="34" charset="-122"/>
                          <a:ea typeface="微软雅黑" panose="020B0503020204020204" pitchFamily="34" charset="-122"/>
                          <a:cs typeface="微软雅黑" panose="020B0503020204020204" pitchFamily="34" charset="-122"/>
                        </a:rPr>
                        <a:t>用沙土盖灭,不能用水、泡沫灭火器灭火</a:t>
                      </a:r>
                      <a:endParaRPr lang="en-US" altLang="en-US" sz="2000" b="0">
                        <a:latin typeface="微软雅黑" panose="020B0503020204020204" pitchFamily="34" charset="-122"/>
                        <a:ea typeface="微软雅黑" panose="020B0503020204020204" pitchFamily="34" charset="-122"/>
                        <a:cs typeface="微软雅黑" panose="020B0503020204020204" pitchFamily="3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53670" y="2793365"/>
            <a:ext cx="3934460" cy="763270"/>
          </a:xfrm>
          <a:prstGeom prst="rect">
            <a:avLst/>
          </a:prstGeom>
          <a:noFill/>
        </p:spPr>
        <p:txBody>
          <a:bodyPr wrap="square" rtlCol="0">
            <a:noAutofit/>
          </a:bodyPr>
          <a:p>
            <a:pPr algn="ctr">
              <a:defRPr/>
            </a:pPr>
            <a:r>
              <a:rPr lang="zh-CN" altLang="en-US" sz="4800" b="1" dirty="0">
                <a:solidFill>
                  <a:schemeClr val="bg1"/>
                </a:solidFill>
                <a:latin typeface="微软雅黑W10 Regular" charset="0"/>
                <a:ea typeface="思源宋体 CN Heavy" panose="02020900000000000000" pitchFamily="18" charset="-122"/>
                <a:cs typeface="微软雅黑W10 Regular" charset="0"/>
                <a:sym typeface="+mn-lt"/>
              </a:rPr>
              <a:t>目</a:t>
            </a:r>
            <a:endParaRPr lang="zh-CN" altLang="en-US" sz="4800" b="1" dirty="0">
              <a:solidFill>
                <a:schemeClr val="bg1"/>
              </a:solidFill>
              <a:latin typeface="微软雅黑W10 Regular" charset="0"/>
              <a:ea typeface="思源宋体 CN Heavy" panose="02020900000000000000" pitchFamily="18" charset="-122"/>
              <a:cs typeface="微软雅黑W10 Regular" charset="0"/>
              <a:sym typeface="+mn-lt"/>
            </a:endParaRPr>
          </a:p>
          <a:p>
            <a:pPr algn="ctr">
              <a:defRPr/>
            </a:pPr>
            <a:r>
              <a:rPr lang="zh-CN" altLang="en-US" sz="4800" b="1" dirty="0">
                <a:solidFill>
                  <a:schemeClr val="bg1"/>
                </a:solidFill>
                <a:latin typeface="微软雅黑W10 Regular" charset="0"/>
                <a:ea typeface="思源宋体 CN Heavy" panose="02020900000000000000" pitchFamily="18" charset="-122"/>
                <a:cs typeface="微软雅黑W10 Regular" charset="0"/>
                <a:sym typeface="+mn-lt"/>
              </a:rPr>
              <a:t>录</a:t>
            </a:r>
            <a:endParaRPr lang="zh-CN" altLang="en-US" sz="4800" b="1" dirty="0">
              <a:solidFill>
                <a:schemeClr val="bg1"/>
              </a:solidFill>
              <a:latin typeface="微软雅黑W10 Regular" charset="0"/>
              <a:ea typeface="思源宋体 CN Heavy" panose="02020900000000000000" pitchFamily="18" charset="-122"/>
              <a:cs typeface="微软雅黑W10 Regular" charset="0"/>
              <a:sym typeface="+mn-lt"/>
            </a:endParaRPr>
          </a:p>
        </p:txBody>
      </p:sp>
      <p:grpSp>
        <p:nvGrpSpPr>
          <p:cNvPr id="7" name="组合 6"/>
          <p:cNvGrpSpPr/>
          <p:nvPr/>
        </p:nvGrpSpPr>
        <p:grpSpPr>
          <a:xfrm>
            <a:off x="2547274" y="901302"/>
            <a:ext cx="1188051" cy="720000"/>
            <a:chOff x="2634994" y="2725783"/>
            <a:chExt cx="1188051" cy="720000"/>
          </a:xfrm>
        </p:grpSpPr>
        <p:grpSp>
          <p:nvGrpSpPr>
            <p:cNvPr id="8" name="组合 7"/>
            <p:cNvGrpSpPr/>
            <p:nvPr/>
          </p:nvGrpSpPr>
          <p:grpSpPr>
            <a:xfrm>
              <a:off x="2634994" y="2725783"/>
              <a:ext cx="927735" cy="720000"/>
              <a:chOff x="3581478" y="2662988"/>
              <a:chExt cx="927735" cy="720000"/>
            </a:xfrm>
          </p:grpSpPr>
          <p:sp>
            <p:nvSpPr>
              <p:cNvPr id="9" name="椭圆 8"/>
              <p:cNvSpPr/>
              <p:nvPr/>
            </p:nvSpPr>
            <p:spPr>
              <a:xfrm>
                <a:off x="3666568" y="2662988"/>
                <a:ext cx="720000" cy="720000"/>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65000"/>
                      <a:lumOff val="35000"/>
                    </a:prstClr>
                  </a:solidFill>
                  <a:effectLst/>
                  <a:uLnTx/>
                  <a:uFillTx/>
                  <a:latin typeface="思源宋体 CN" panose="02020400000000000000" pitchFamily="18" charset="-122"/>
                  <a:ea typeface="思源宋体 CN" panose="02020400000000000000" pitchFamily="18" charset="-122"/>
                  <a:cs typeface="+mn-cs"/>
                </a:endParaRPr>
              </a:p>
            </p:txBody>
          </p:sp>
          <p:sp>
            <p:nvSpPr>
              <p:cNvPr id="10" name="文本框 9"/>
              <p:cNvSpPr txBox="1"/>
              <p:nvPr/>
            </p:nvSpPr>
            <p:spPr>
              <a:xfrm>
                <a:off x="3581478" y="2720773"/>
                <a:ext cx="927735" cy="52514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rPr>
                  <a:t>01</a:t>
                </a:r>
                <a:endPar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endParaRPr>
              </a:p>
            </p:txBody>
          </p:sp>
        </p:grpSp>
        <p:sp>
          <p:nvSpPr>
            <p:cNvPr id="11" name="矩形 10"/>
            <p:cNvSpPr/>
            <p:nvPr/>
          </p:nvSpPr>
          <p:spPr>
            <a:xfrm>
              <a:off x="3513165" y="2744398"/>
              <a:ext cx="309880" cy="645160"/>
            </a:xfrm>
            <a:prstGeom prst="rect">
              <a:avLst/>
            </a:prstGeom>
          </p:spPr>
          <p:txBody>
            <a:bodyPr wrap="square">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3600" b="0" i="0" u="none" strike="noStrike" kern="0" cap="none" spc="0" normalizeH="0" baseline="0" noProof="1">
                <a:ln>
                  <a:noFill/>
                </a:ln>
                <a:solidFill>
                  <a:schemeClr val="bg1"/>
                </a:solidFill>
                <a:effectLst/>
                <a:uLnTx/>
                <a:uFillTx/>
                <a:latin typeface="思源宋体 CN" panose="02020400000000000000" pitchFamily="18" charset="-122"/>
                <a:ea typeface="思源宋体 CN" panose="02020400000000000000" pitchFamily="18" charset="-122"/>
                <a:cs typeface="+mn-cs"/>
                <a:sym typeface="Arial" panose="020B0604020202020204" pitchFamily="34" charset="0"/>
              </a:endParaRPr>
            </a:p>
          </p:txBody>
        </p:sp>
      </p:grpSp>
      <p:grpSp>
        <p:nvGrpSpPr>
          <p:cNvPr id="12" name="组合 11"/>
          <p:cNvGrpSpPr/>
          <p:nvPr/>
        </p:nvGrpSpPr>
        <p:grpSpPr>
          <a:xfrm>
            <a:off x="2509777" y="1600303"/>
            <a:ext cx="6600222" cy="1030605"/>
            <a:chOff x="3190587" y="1733278"/>
            <a:chExt cx="6600222" cy="1030605"/>
          </a:xfrm>
        </p:grpSpPr>
        <p:grpSp>
          <p:nvGrpSpPr>
            <p:cNvPr id="13" name="组合 12"/>
            <p:cNvGrpSpPr/>
            <p:nvPr/>
          </p:nvGrpSpPr>
          <p:grpSpPr>
            <a:xfrm>
              <a:off x="3190587" y="1733278"/>
              <a:ext cx="1035685" cy="720000"/>
              <a:chOff x="4137071" y="1670483"/>
              <a:chExt cx="1035685" cy="720000"/>
            </a:xfrm>
          </p:grpSpPr>
          <p:sp>
            <p:nvSpPr>
              <p:cNvPr id="14" name="椭圆 13"/>
              <p:cNvSpPr/>
              <p:nvPr/>
            </p:nvSpPr>
            <p:spPr>
              <a:xfrm>
                <a:off x="4275533" y="1670483"/>
                <a:ext cx="720000" cy="720000"/>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65000"/>
                      <a:lumOff val="35000"/>
                    </a:prstClr>
                  </a:solidFill>
                  <a:effectLst/>
                  <a:uLnTx/>
                  <a:uFillTx/>
                  <a:latin typeface="思源宋体 CN" panose="02020400000000000000" pitchFamily="18" charset="-122"/>
                  <a:ea typeface="思源宋体 CN" panose="02020400000000000000" pitchFamily="18" charset="-122"/>
                  <a:cs typeface="+mn-cs"/>
                </a:endParaRPr>
              </a:p>
            </p:txBody>
          </p:sp>
          <p:sp>
            <p:nvSpPr>
              <p:cNvPr id="17" name="文本框 16"/>
              <p:cNvSpPr txBox="1"/>
              <p:nvPr/>
            </p:nvSpPr>
            <p:spPr>
              <a:xfrm>
                <a:off x="4137071" y="1731443"/>
                <a:ext cx="1035685" cy="566420"/>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rPr>
                  <a:t>02</a:t>
                </a:r>
                <a:endPar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endParaRPr>
              </a:p>
            </p:txBody>
          </p:sp>
        </p:grpSp>
        <p:sp>
          <p:nvSpPr>
            <p:cNvPr id="41" name="矩形 40"/>
            <p:cNvSpPr/>
            <p:nvPr/>
          </p:nvSpPr>
          <p:spPr>
            <a:xfrm>
              <a:off x="4274564" y="1933938"/>
              <a:ext cx="5516245" cy="829945"/>
            </a:xfrm>
            <a:prstGeom prst="rect">
              <a:avLst/>
            </a:prstGeom>
          </p:spPr>
          <p:txBody>
            <a:bodyPr wrap="square">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考点</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21 基本操作与实验安全</a:t>
              </a:r>
              <a:endPar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grpSp>
      <p:grpSp>
        <p:nvGrpSpPr>
          <p:cNvPr id="42" name="组合 41"/>
          <p:cNvGrpSpPr/>
          <p:nvPr/>
        </p:nvGrpSpPr>
        <p:grpSpPr>
          <a:xfrm>
            <a:off x="2547544" y="2373867"/>
            <a:ext cx="6354384" cy="952500"/>
            <a:chOff x="2635690" y="2725783"/>
            <a:chExt cx="6354384" cy="952500"/>
          </a:xfrm>
        </p:grpSpPr>
        <p:grpSp>
          <p:nvGrpSpPr>
            <p:cNvPr id="43" name="组合 42"/>
            <p:cNvGrpSpPr/>
            <p:nvPr/>
          </p:nvGrpSpPr>
          <p:grpSpPr>
            <a:xfrm>
              <a:off x="2635690" y="2725783"/>
              <a:ext cx="962660" cy="720000"/>
              <a:chOff x="3582174" y="2662988"/>
              <a:chExt cx="962660" cy="720000"/>
            </a:xfrm>
          </p:grpSpPr>
          <p:sp>
            <p:nvSpPr>
              <p:cNvPr id="44" name="椭圆 43"/>
              <p:cNvSpPr/>
              <p:nvPr/>
            </p:nvSpPr>
            <p:spPr>
              <a:xfrm>
                <a:off x="3666568" y="2662988"/>
                <a:ext cx="720000" cy="720000"/>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65000"/>
                      <a:lumOff val="35000"/>
                    </a:prstClr>
                  </a:solidFill>
                  <a:effectLst/>
                  <a:uLnTx/>
                  <a:uFillTx/>
                  <a:latin typeface="思源宋体 CN" panose="02020400000000000000" pitchFamily="18" charset="-122"/>
                  <a:ea typeface="思源宋体 CN" panose="02020400000000000000" pitchFamily="18" charset="-122"/>
                  <a:cs typeface="+mn-cs"/>
                </a:endParaRPr>
              </a:p>
            </p:txBody>
          </p:sp>
          <p:sp>
            <p:nvSpPr>
              <p:cNvPr id="45" name="文本框 44"/>
              <p:cNvSpPr txBox="1"/>
              <p:nvPr/>
            </p:nvSpPr>
            <p:spPr>
              <a:xfrm>
                <a:off x="3582174" y="2740458"/>
                <a:ext cx="962660" cy="583565"/>
              </a:xfrm>
              <a:prstGeom prst="rect">
                <a:avLst/>
              </a:prstGeom>
              <a:noFill/>
            </p:spPr>
            <p:txBody>
              <a:bodyPr wrap="squar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rPr>
                  <a:t>03</a:t>
                </a:r>
                <a:endPar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endParaRPr>
              </a:p>
            </p:txBody>
          </p:sp>
        </p:grpSp>
        <p:sp>
          <p:nvSpPr>
            <p:cNvPr id="46" name="矩形 45"/>
            <p:cNvSpPr/>
            <p:nvPr/>
          </p:nvSpPr>
          <p:spPr>
            <a:xfrm>
              <a:off x="3662424" y="2848338"/>
              <a:ext cx="5327650" cy="829945"/>
            </a:xfrm>
            <a:prstGeom prst="rect">
              <a:avLst/>
            </a:prstGeom>
          </p:spPr>
          <p:txBody>
            <a:bodyPr wrap="square">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考点</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22</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物质的检验与鉴别</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47" name="组合 46"/>
          <p:cNvGrpSpPr/>
          <p:nvPr/>
        </p:nvGrpSpPr>
        <p:grpSpPr>
          <a:xfrm>
            <a:off x="2630033" y="3128113"/>
            <a:ext cx="6699885" cy="958850"/>
            <a:chOff x="2720084" y="2725783"/>
            <a:chExt cx="6699885" cy="958850"/>
          </a:xfrm>
        </p:grpSpPr>
        <p:sp>
          <p:nvSpPr>
            <p:cNvPr id="49" name="椭圆 48"/>
            <p:cNvSpPr/>
            <p:nvPr/>
          </p:nvSpPr>
          <p:spPr>
            <a:xfrm>
              <a:off x="2720084" y="2725783"/>
              <a:ext cx="720000" cy="720000"/>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65000"/>
                    <a:lumOff val="35000"/>
                  </a:prstClr>
                </a:solidFill>
                <a:effectLst/>
                <a:uLnTx/>
                <a:uFillTx/>
                <a:latin typeface="思源宋体 CN" panose="02020400000000000000" pitchFamily="18" charset="-122"/>
                <a:ea typeface="思源宋体 CN" panose="02020400000000000000" pitchFamily="18" charset="-122"/>
                <a:cs typeface="+mn-cs"/>
              </a:endParaRPr>
            </a:p>
          </p:txBody>
        </p:sp>
        <p:sp>
          <p:nvSpPr>
            <p:cNvPr id="51" name="矩形 50"/>
            <p:cNvSpPr/>
            <p:nvPr/>
          </p:nvSpPr>
          <p:spPr>
            <a:xfrm>
              <a:off x="3683379" y="2854688"/>
              <a:ext cx="5736590" cy="829945"/>
            </a:xfrm>
            <a:prstGeom prst="rect">
              <a:avLst/>
            </a:prstGeom>
          </p:spPr>
          <p:txBody>
            <a:bodyPr wrap="square">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考点</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23 物质的分离与提纯</a:t>
              </a:r>
              <a:endPar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grpSp>
      <p:cxnSp>
        <p:nvCxnSpPr>
          <p:cNvPr id="3" name="直接连接符 2"/>
          <p:cNvCxnSpPr/>
          <p:nvPr>
            <p:custDataLst>
              <p:tags r:id="rId1"/>
            </p:custDataLst>
          </p:nvPr>
        </p:nvCxnSpPr>
        <p:spPr>
          <a:xfrm flipV="1">
            <a:off x="5768975" y="4755515"/>
            <a:ext cx="86995" cy="9525"/>
          </a:xfrm>
          <a:prstGeom prst="line">
            <a:avLst/>
          </a:prstGeom>
          <a:ln w="31750" cap="rnd">
            <a:solidFill>
              <a:srgbClr val="0C308E"/>
            </a:solidFill>
            <a:round/>
          </a:ln>
        </p:spPr>
        <p:style>
          <a:lnRef idx="0">
            <a:srgbClr val="FFFFFF"/>
          </a:lnRef>
          <a:fillRef idx="0">
            <a:srgbClr val="FFFFFF"/>
          </a:fillRef>
          <a:effectRef idx="0">
            <a:srgbClr val="FFFFFF"/>
          </a:effectRef>
          <a:fontRef idx="minor">
            <a:schemeClr val="tx1"/>
          </a:fontRef>
        </p:style>
      </p:cxnSp>
      <p:cxnSp>
        <p:nvCxnSpPr>
          <p:cNvPr id="2" name="直接连接符 1"/>
          <p:cNvCxnSpPr/>
          <p:nvPr>
            <p:custDataLst>
              <p:tags r:id="rId2"/>
            </p:custDataLst>
          </p:nvPr>
        </p:nvCxnSpPr>
        <p:spPr>
          <a:xfrm flipV="1">
            <a:off x="5768975" y="4745990"/>
            <a:ext cx="86995" cy="9525"/>
          </a:xfrm>
          <a:prstGeom prst="line">
            <a:avLst/>
          </a:prstGeom>
          <a:ln w="31750" cap="rnd">
            <a:solidFill>
              <a:srgbClr val="0C308E"/>
            </a:solidFill>
            <a:round/>
          </a:ln>
        </p:spPr>
        <p:style>
          <a:lnRef idx="0">
            <a:srgbClr val="FFFFFF"/>
          </a:lnRef>
          <a:fillRef idx="0">
            <a:srgbClr val="FFFFFF"/>
          </a:fillRef>
          <a:effectRef idx="0">
            <a:srgbClr val="FFFFFF"/>
          </a:effectRef>
          <a:fontRef idx="minor">
            <a:schemeClr val="tx1"/>
          </a:fontRef>
        </p:style>
      </p:cxnSp>
      <p:sp>
        <p:nvSpPr>
          <p:cNvPr id="4" name="文本框 3"/>
          <p:cNvSpPr txBox="1"/>
          <p:nvPr/>
        </p:nvSpPr>
        <p:spPr>
          <a:xfrm>
            <a:off x="3510915" y="1029970"/>
            <a:ext cx="5594350" cy="460375"/>
          </a:xfrm>
          <a:prstGeom prst="rect">
            <a:avLst/>
          </a:prstGeom>
          <a:noFill/>
        </p:spPr>
        <p:txBody>
          <a:bodyPr wrap="square" rtlCol="0">
            <a:spAutoFit/>
          </a:bodyPr>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考点</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20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常见仪器的使用与药品的保存</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custDataLst>
              <p:tags r:id="rId3"/>
            </p:custDataLst>
          </p:nvPr>
        </p:nvSpPr>
        <p:spPr>
          <a:xfrm>
            <a:off x="2600325" y="3190240"/>
            <a:ext cx="846455" cy="583565"/>
          </a:xfrm>
          <a:prstGeom prst="rect">
            <a:avLst/>
          </a:prstGeom>
          <a:noFill/>
        </p:spPr>
        <p:txBody>
          <a:bodyPr wrap="square" rtlCol="0">
            <a:spAutoFit/>
          </a:bodyPr>
          <a:p>
            <a:pPr marR="0" indent="0" algn="ctr" defTabSz="914400" fontAlgn="auto">
              <a:lnSpc>
                <a:spcPct val="100000"/>
              </a:lnSpc>
              <a:spcBef>
                <a:spcPts val="0"/>
              </a:spcBef>
              <a:spcAft>
                <a:spcPts val="0"/>
              </a:spcAft>
              <a:buClrTx/>
              <a:buSzTx/>
              <a:buFontTx/>
              <a:buNone/>
              <a:defRPr/>
            </a:pPr>
            <a:r>
              <a:rPr kumimoji="0" lang="en-US" altLang="zh-CN" sz="3200" b="1" i="0" kern="0" cap="none" spc="0" normalizeH="0" baseline="0" noProof="0" dirty="0">
                <a:solidFill>
                  <a:prstClr val="white"/>
                </a:solidFill>
                <a:latin typeface="思源宋体 CN Heavy" panose="02020900000000000000" pitchFamily="18" charset="-122"/>
                <a:ea typeface="思源宋体 CN Heavy" panose="02020900000000000000" pitchFamily="18" charset="-122"/>
              </a:rPr>
              <a:t>04</a:t>
            </a:r>
            <a:endParaRPr kumimoji="0" lang="en-US" altLang="zh-CN" sz="3200" b="1" i="0" kern="0" cap="none" spc="0" normalizeH="0" baseline="0" noProof="0" dirty="0">
              <a:solidFill>
                <a:prstClr val="white"/>
              </a:solidFill>
              <a:latin typeface="思源宋体 CN Heavy" panose="02020900000000000000" pitchFamily="18" charset="-122"/>
              <a:ea typeface="思源宋体 CN Heavy" panose="02020900000000000000" pitchFamily="18" charset="-122"/>
            </a:endParaRPr>
          </a:p>
        </p:txBody>
      </p:sp>
      <p:sp>
        <p:nvSpPr>
          <p:cNvPr id="19" name="椭圆 18"/>
          <p:cNvSpPr/>
          <p:nvPr>
            <p:custDataLst>
              <p:tags r:id="rId4"/>
            </p:custDataLst>
          </p:nvPr>
        </p:nvSpPr>
        <p:spPr>
          <a:xfrm>
            <a:off x="2632999" y="3871197"/>
            <a:ext cx="720000" cy="720000"/>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65000"/>
                  <a:lumOff val="35000"/>
                </a:prstClr>
              </a:solidFill>
              <a:effectLst/>
              <a:uLnTx/>
              <a:uFillTx/>
              <a:latin typeface="思源宋体 CN" panose="02020400000000000000" pitchFamily="18" charset="-122"/>
              <a:ea typeface="思源宋体 CN" panose="02020400000000000000" pitchFamily="18" charset="-122"/>
              <a:cs typeface="+mn-cs"/>
            </a:endParaRPr>
          </a:p>
        </p:txBody>
      </p:sp>
      <p:sp>
        <p:nvSpPr>
          <p:cNvPr id="20" name="文本框 19"/>
          <p:cNvSpPr txBox="1"/>
          <p:nvPr>
            <p:custDataLst>
              <p:tags r:id="rId5"/>
            </p:custDataLst>
          </p:nvPr>
        </p:nvSpPr>
        <p:spPr>
          <a:xfrm>
            <a:off x="2526319" y="3935332"/>
            <a:ext cx="927735" cy="525145"/>
          </a:xfrm>
          <a:prstGeom prst="rect">
            <a:avLst/>
          </a:prstGeom>
          <a:noFill/>
        </p:spPr>
        <p:txBody>
          <a:bodyPr wrap="square" rtlCol="0">
            <a:noAutofit/>
          </a:bodyPr>
          <a:p>
            <a:pPr marR="0" indent="0" algn="ctr" defTabSz="914400" fontAlgn="auto">
              <a:lnSpc>
                <a:spcPct val="100000"/>
              </a:lnSpc>
              <a:spcBef>
                <a:spcPts val="0"/>
              </a:spcBef>
              <a:spcAft>
                <a:spcPts val="0"/>
              </a:spcAft>
              <a:buClrTx/>
              <a:buSzTx/>
              <a:buFontTx/>
              <a:buNone/>
              <a:defRPr/>
            </a:pPr>
            <a:r>
              <a:rPr kumimoji="0" lang="en-US" altLang="zh-CN" sz="3200" b="1" i="0" kern="0" cap="none" spc="0" normalizeH="0" baseline="0" noProof="0" dirty="0">
                <a:solidFill>
                  <a:prstClr val="white"/>
                </a:solidFill>
                <a:latin typeface="思源宋体 CN Heavy" panose="02020900000000000000" pitchFamily="18" charset="-122"/>
                <a:ea typeface="思源宋体 CN Heavy" panose="02020900000000000000" pitchFamily="18" charset="-122"/>
              </a:rPr>
              <a:t>05</a:t>
            </a:r>
            <a:endParaRPr kumimoji="0" lang="en-US" altLang="zh-CN" sz="3200" b="1" i="0" kern="0" cap="none" spc="0" normalizeH="0" baseline="0" noProof="0" dirty="0">
              <a:solidFill>
                <a:prstClr val="white"/>
              </a:solidFill>
              <a:latin typeface="思源宋体 CN Heavy" panose="02020900000000000000" pitchFamily="18" charset="-122"/>
              <a:ea typeface="思源宋体 CN Heavy" panose="02020900000000000000" pitchFamily="18" charset="-122"/>
            </a:endParaRPr>
          </a:p>
        </p:txBody>
      </p:sp>
      <p:sp>
        <p:nvSpPr>
          <p:cNvPr id="21" name="文本框 20"/>
          <p:cNvSpPr txBox="1"/>
          <p:nvPr>
            <p:custDataLst>
              <p:tags r:id="rId6"/>
            </p:custDataLst>
          </p:nvPr>
        </p:nvSpPr>
        <p:spPr>
          <a:xfrm>
            <a:off x="3593465" y="4011295"/>
            <a:ext cx="7019290" cy="1568450"/>
          </a:xfrm>
          <a:prstGeom prst="rect">
            <a:avLst/>
          </a:prstGeom>
          <a:noFill/>
        </p:spPr>
        <p:txBody>
          <a:bodyPr wrap="square" rtlCol="0">
            <a:spAutoFit/>
          </a:bodyPr>
          <a:p>
            <a:r>
              <a:rPr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考点24</a:t>
            </a:r>
            <a:r>
              <a:rPr 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常见气体的制备</a:t>
            </a:r>
            <a:endParaRPr lang="zh-CN" altLang="en-US" sz="2400"/>
          </a:p>
          <a:p>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b="1" dirty="0">
              <a:solidFill>
                <a:schemeClr val="bg1"/>
              </a:solidFill>
              <a:latin typeface="思源宋体 CN Heavy" panose="02020900000000000000" pitchFamily="18" charset="-122"/>
              <a:ea typeface="思源宋体 CN Heavy" panose="02020900000000000000" pitchFamily="18" charset="-122"/>
              <a:cs typeface="思源宋体 CN Heavy" panose="02020900000000000000" pitchFamily="18" charset="-122"/>
              <a:sym typeface="+mn-ea"/>
            </a:endParaRPr>
          </a:p>
          <a:p>
            <a:endParaRPr lang="zh-CN" altLang="en-US" sz="2400"/>
          </a:p>
        </p:txBody>
      </p:sp>
      <p:sp>
        <p:nvSpPr>
          <p:cNvPr id="23" name="椭圆 22"/>
          <p:cNvSpPr/>
          <p:nvPr>
            <p:custDataLst>
              <p:tags r:id="rId7"/>
            </p:custDataLst>
          </p:nvPr>
        </p:nvSpPr>
        <p:spPr>
          <a:xfrm>
            <a:off x="2632999" y="4614013"/>
            <a:ext cx="720000" cy="720000"/>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65000"/>
                  <a:lumOff val="35000"/>
                </a:prstClr>
              </a:solidFill>
              <a:effectLst/>
              <a:uLnTx/>
              <a:uFillTx/>
              <a:latin typeface="思源宋体 CN" panose="02020400000000000000" pitchFamily="18" charset="-122"/>
              <a:ea typeface="思源宋体 CN" panose="02020400000000000000" pitchFamily="18" charset="-122"/>
              <a:cs typeface="+mn-cs"/>
            </a:endParaRPr>
          </a:p>
        </p:txBody>
      </p:sp>
      <p:sp>
        <p:nvSpPr>
          <p:cNvPr id="24" name="文本框 23"/>
          <p:cNvSpPr txBox="1"/>
          <p:nvPr>
            <p:custDataLst>
              <p:tags r:id="rId8"/>
            </p:custDataLst>
          </p:nvPr>
        </p:nvSpPr>
        <p:spPr>
          <a:xfrm>
            <a:off x="2585085" y="4650105"/>
            <a:ext cx="877570" cy="671830"/>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rPr>
              <a:t>06</a:t>
            </a:r>
            <a:endPar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endParaRPr>
          </a:p>
        </p:txBody>
      </p:sp>
      <p:sp>
        <p:nvSpPr>
          <p:cNvPr id="26" name="文本框 25"/>
          <p:cNvSpPr txBox="1"/>
          <p:nvPr>
            <p:custDataLst>
              <p:tags r:id="rId9"/>
            </p:custDataLst>
          </p:nvPr>
        </p:nvSpPr>
        <p:spPr>
          <a:xfrm>
            <a:off x="3574415" y="4730115"/>
            <a:ext cx="7019290" cy="1198880"/>
          </a:xfrm>
          <a:prstGeom prst="rect">
            <a:avLst/>
          </a:prstGeom>
          <a:noFill/>
        </p:spPr>
        <p:txBody>
          <a:bodyPr wrap="square" rtlCol="0">
            <a:spAutoFit/>
          </a:bodyPr>
          <a:p>
            <a:r>
              <a:rPr 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专题</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4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物质的制备与综合实验</a:t>
            </a:r>
            <a:endParaRPr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endParaRPr lang="zh-CN" altLang="en-US" sz="2400" b="1" dirty="0">
              <a:solidFill>
                <a:schemeClr val="bg1"/>
              </a:solidFill>
              <a:latin typeface="思源宋体 CN Heavy" panose="02020900000000000000" pitchFamily="18" charset="-122"/>
              <a:ea typeface="思源宋体 CN Heavy" panose="02020900000000000000" pitchFamily="18" charset="-122"/>
              <a:cs typeface="思源宋体 CN Heavy" panose="02020900000000000000" pitchFamily="18" charset="-122"/>
              <a:sym typeface="+mn-ea"/>
            </a:endParaRPr>
          </a:p>
          <a:p>
            <a:endParaRPr lang="zh-CN" altLang="en-US" sz="2400"/>
          </a:p>
        </p:txBody>
      </p:sp>
      <p:grpSp>
        <p:nvGrpSpPr>
          <p:cNvPr id="27" name="组合 26"/>
          <p:cNvGrpSpPr/>
          <p:nvPr/>
        </p:nvGrpSpPr>
        <p:grpSpPr>
          <a:xfrm>
            <a:off x="2609931" y="5355058"/>
            <a:ext cx="6548328" cy="720000"/>
            <a:chOff x="4384211" y="1552303"/>
            <a:chExt cx="6548328" cy="720000"/>
          </a:xfrm>
        </p:grpSpPr>
        <p:grpSp>
          <p:nvGrpSpPr>
            <p:cNvPr id="28" name="组合 27"/>
            <p:cNvGrpSpPr/>
            <p:nvPr/>
          </p:nvGrpSpPr>
          <p:grpSpPr>
            <a:xfrm>
              <a:off x="4384211" y="1552303"/>
              <a:ext cx="799465" cy="720000"/>
              <a:chOff x="5330695" y="1489508"/>
              <a:chExt cx="799465" cy="720000"/>
            </a:xfrm>
          </p:grpSpPr>
          <p:sp>
            <p:nvSpPr>
              <p:cNvPr id="29" name="椭圆 28"/>
              <p:cNvSpPr/>
              <p:nvPr>
                <p:custDataLst>
                  <p:tags r:id="rId10"/>
                </p:custDataLst>
              </p:nvPr>
            </p:nvSpPr>
            <p:spPr>
              <a:xfrm>
                <a:off x="5351223" y="1489508"/>
                <a:ext cx="720000" cy="720000"/>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65000"/>
                      <a:lumOff val="35000"/>
                    </a:prstClr>
                  </a:solidFill>
                  <a:effectLst/>
                  <a:uLnTx/>
                  <a:uFillTx/>
                  <a:latin typeface="思源宋体 CN" panose="02020400000000000000" pitchFamily="18" charset="-122"/>
                  <a:ea typeface="思源宋体 CN" panose="02020400000000000000" pitchFamily="18" charset="-122"/>
                  <a:cs typeface="+mn-cs"/>
                </a:endParaRPr>
              </a:p>
            </p:txBody>
          </p:sp>
          <p:sp>
            <p:nvSpPr>
              <p:cNvPr id="30" name="文本框 29"/>
              <p:cNvSpPr txBox="1"/>
              <p:nvPr>
                <p:custDataLst>
                  <p:tags r:id="rId11"/>
                </p:custDataLst>
              </p:nvPr>
            </p:nvSpPr>
            <p:spPr>
              <a:xfrm>
                <a:off x="5330695" y="1563168"/>
                <a:ext cx="799465" cy="583565"/>
              </a:xfrm>
              <a:prstGeom prst="rect">
                <a:avLst/>
              </a:prstGeom>
              <a:noFill/>
            </p:spPr>
            <p:txBody>
              <a:bodyPr wrap="squar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rPr>
                  <a:t>07</a:t>
                </a:r>
                <a:endPar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endParaRPr>
              </a:p>
            </p:txBody>
          </p:sp>
        </p:grpSp>
        <p:sp>
          <p:nvSpPr>
            <p:cNvPr id="31" name="矩形 30"/>
            <p:cNvSpPr/>
            <p:nvPr>
              <p:custDataLst>
                <p:tags r:id="rId12"/>
              </p:custDataLst>
            </p:nvPr>
          </p:nvSpPr>
          <p:spPr>
            <a:xfrm>
              <a:off x="5416294" y="1663428"/>
              <a:ext cx="5516245" cy="460375"/>
            </a:xfrm>
            <a:prstGeom prst="rect">
              <a:avLst/>
            </a:prstGeom>
          </p:spPr>
          <p:txBody>
            <a:bodyPr wrap="square">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专题</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5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定量综合实验</a:t>
              </a:r>
              <a:endParaRPr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grpSp>
      <p:grpSp>
        <p:nvGrpSpPr>
          <p:cNvPr id="32" name="组合 31"/>
          <p:cNvGrpSpPr/>
          <p:nvPr/>
        </p:nvGrpSpPr>
        <p:grpSpPr>
          <a:xfrm>
            <a:off x="2553825" y="6108168"/>
            <a:ext cx="6551729" cy="720000"/>
            <a:chOff x="4359855" y="1571353"/>
            <a:chExt cx="6551729" cy="720000"/>
          </a:xfrm>
        </p:grpSpPr>
        <p:grpSp>
          <p:nvGrpSpPr>
            <p:cNvPr id="33" name="组合 32"/>
            <p:cNvGrpSpPr/>
            <p:nvPr/>
          </p:nvGrpSpPr>
          <p:grpSpPr>
            <a:xfrm>
              <a:off x="4359855" y="1571353"/>
              <a:ext cx="862965" cy="720000"/>
              <a:chOff x="5306339" y="1508558"/>
              <a:chExt cx="862965" cy="720000"/>
            </a:xfrm>
          </p:grpSpPr>
          <p:sp>
            <p:nvSpPr>
              <p:cNvPr id="34" name="椭圆 33"/>
              <p:cNvSpPr/>
              <p:nvPr>
                <p:custDataLst>
                  <p:tags r:id="rId13"/>
                </p:custDataLst>
              </p:nvPr>
            </p:nvSpPr>
            <p:spPr>
              <a:xfrm>
                <a:off x="5351223" y="1508558"/>
                <a:ext cx="720000" cy="720000"/>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65000"/>
                      <a:lumOff val="35000"/>
                    </a:prstClr>
                  </a:solidFill>
                  <a:effectLst/>
                  <a:uLnTx/>
                  <a:uFillTx/>
                  <a:latin typeface="思源宋体 CN" panose="02020400000000000000" pitchFamily="18" charset="-122"/>
                  <a:ea typeface="思源宋体 CN" panose="02020400000000000000" pitchFamily="18" charset="-122"/>
                  <a:cs typeface="+mn-cs"/>
                </a:endParaRPr>
              </a:p>
            </p:txBody>
          </p:sp>
          <p:sp>
            <p:nvSpPr>
              <p:cNvPr id="35" name="文本框 34"/>
              <p:cNvSpPr txBox="1"/>
              <p:nvPr>
                <p:custDataLst>
                  <p:tags r:id="rId14"/>
                </p:custDataLst>
              </p:nvPr>
            </p:nvSpPr>
            <p:spPr>
              <a:xfrm>
                <a:off x="5306339" y="1573963"/>
                <a:ext cx="862965" cy="583565"/>
              </a:xfrm>
              <a:prstGeom prst="rect">
                <a:avLst/>
              </a:prstGeom>
              <a:noFill/>
            </p:spPr>
            <p:txBody>
              <a:bodyPr wrap="squar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rPr>
                  <a:t>08</a:t>
                </a:r>
                <a:endPar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endParaRPr>
              </a:p>
            </p:txBody>
          </p:sp>
        </p:grpSp>
        <p:sp>
          <p:nvSpPr>
            <p:cNvPr id="36" name="矩形 35"/>
            <p:cNvSpPr/>
            <p:nvPr>
              <p:custDataLst>
                <p:tags r:id="rId15"/>
              </p:custDataLst>
            </p:nvPr>
          </p:nvSpPr>
          <p:spPr>
            <a:xfrm>
              <a:off x="5395339" y="1627868"/>
              <a:ext cx="5516245" cy="460375"/>
            </a:xfrm>
            <a:prstGeom prst="rect">
              <a:avLst/>
            </a:prstGeom>
          </p:spPr>
          <p:txBody>
            <a:bodyPr wrap="square">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专题</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6  实验设计与评价　探究性实验</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gr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13130" y="1108710"/>
            <a:ext cx="3740785" cy="436245"/>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考法1　化学实验基本操作</a:t>
            </a:r>
            <a:r>
              <a:rPr lang="zh-CN" altLang="en-US"/>
              <a:t>　</a:t>
            </a:r>
            <a:endParaRPr lang="zh-CN" altLang="en-US"/>
          </a:p>
        </p:txBody>
      </p:sp>
      <p:pic>
        <p:nvPicPr>
          <p:cNvPr id="98" name="image86.jpeg"/>
          <p:cNvPicPr>
            <a:picLocks noChangeAspect="1"/>
          </p:cNvPicPr>
          <p:nvPr>
            <p:custDataLst>
              <p:tags r:id="rId1"/>
            </p:custDataLst>
          </p:nvPr>
        </p:nvPicPr>
        <p:blipFill>
          <a:blip r:embed="rId2"/>
          <a:stretch>
            <a:fillRect/>
          </a:stretch>
        </p:blipFill>
        <p:spPr>
          <a:xfrm>
            <a:off x="4653915" y="1174750"/>
            <a:ext cx="534670" cy="370205"/>
          </a:xfrm>
          <a:prstGeom prst="rect">
            <a:avLst/>
          </a:prstGeom>
        </p:spPr>
      </p:pic>
      <p:graphicFrame>
        <p:nvGraphicFramePr>
          <p:cNvPr id="3" name="表格 2"/>
          <p:cNvGraphicFramePr/>
          <p:nvPr>
            <p:custDataLst>
              <p:tags r:id="rId3"/>
            </p:custDataLst>
          </p:nvPr>
        </p:nvGraphicFramePr>
        <p:xfrm>
          <a:off x="3424555" y="1651000"/>
          <a:ext cx="4766945" cy="2009775"/>
        </p:xfrm>
        <a:graphic>
          <a:graphicData uri="http://schemas.openxmlformats.org/drawingml/2006/table">
            <a:tbl>
              <a:tblPr/>
              <a:tblGrid>
                <a:gridCol w="650240"/>
                <a:gridCol w="836295"/>
                <a:gridCol w="3280410"/>
              </a:tblGrid>
              <a:tr h="586740">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仪器</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基本操作</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答题模版</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423035">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容量瓶</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查漏</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向容量瓶中加适量水,塞紧瓶塞,</a:t>
                      </a:r>
                      <a:r>
                        <a:rPr lang="en-US" sz="1800" b="0">
                          <a:latin typeface="微软雅黑" panose="020B0503020204020204" pitchFamily="34" charset="-122"/>
                          <a:ea typeface="微软雅黑" panose="020B0503020204020204" pitchFamily="34" charset="-122"/>
                          <a:cs typeface="微软雅黑" panose="020B0503020204020204" pitchFamily="34" charset="-122"/>
                        </a:rPr>
                        <a:t>用手指顶住瓶塞,倒置,</a:t>
                      </a:r>
                      <a:r>
                        <a:rPr lang="en-US" sz="1800" b="0">
                          <a:latin typeface="微软雅黑" panose="020B0503020204020204" pitchFamily="34" charset="-122"/>
                          <a:ea typeface="微软雅黑" panose="020B0503020204020204" pitchFamily="34" charset="-122"/>
                          <a:cs typeface="微软雅黑" panose="020B0503020204020204" pitchFamily="34" charset="-122"/>
                        </a:rPr>
                        <a:t>用吸水纸检查是否有水珠渗出;如果不漏,</a:t>
                      </a:r>
                      <a:r>
                        <a:rPr lang="en-US" sz="1800" b="0">
                          <a:latin typeface="微软雅黑" panose="020B0503020204020204" pitchFamily="34" charset="-122"/>
                          <a:ea typeface="微软雅黑" panose="020B0503020204020204" pitchFamily="34" charset="-122"/>
                          <a:cs typeface="微软雅黑" panose="020B0503020204020204" pitchFamily="34" charset="-122"/>
                        </a:rPr>
                        <a:t>将瓶正立,再把塞子旋转180°</a:t>
                      </a:r>
                      <a:r>
                        <a:rPr lang="en-US" sz="1800" b="0">
                          <a:latin typeface="微软雅黑" panose="020B0503020204020204" pitchFamily="34" charset="-122"/>
                          <a:ea typeface="微软雅黑" panose="020B0503020204020204" pitchFamily="34" charset="-122"/>
                          <a:cs typeface="微软雅黑" panose="020B0503020204020204" pitchFamily="34" charset="-122"/>
                        </a:rPr>
                        <a:t>,塞紧瓶塞,用同样方法检查</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graphicFrame>
        <p:nvGraphicFramePr>
          <p:cNvPr id="4" name="表格 3"/>
          <p:cNvGraphicFramePr/>
          <p:nvPr>
            <p:custDataLst>
              <p:tags r:id="rId4"/>
            </p:custDataLst>
          </p:nvPr>
        </p:nvGraphicFramePr>
        <p:xfrm>
          <a:off x="3424555" y="3660775"/>
          <a:ext cx="4766945" cy="1633220"/>
        </p:xfrm>
        <a:graphic>
          <a:graphicData uri="http://schemas.openxmlformats.org/drawingml/2006/table">
            <a:tbl>
              <a:tblPr/>
              <a:tblGrid>
                <a:gridCol w="650240"/>
                <a:gridCol w="835660"/>
                <a:gridCol w="3281045"/>
              </a:tblGrid>
              <a:tr h="1633220">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分液漏斗</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检漏</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加水</a:t>
                      </a:r>
                      <a:r>
                        <a:rPr lang="en-US" sz="1800" b="0">
                          <a:latin typeface="微软雅黑" panose="020B0503020204020204" pitchFamily="34" charset="-122"/>
                          <a:ea typeface="微软雅黑" panose="020B0503020204020204" pitchFamily="34" charset="-122"/>
                          <a:cs typeface="微软雅黑" panose="020B0503020204020204" pitchFamily="34" charset="-122"/>
                        </a:rPr>
                        <a:t>,观察分液漏斗活塞是否漏水,旋转分液漏斗活塞</a:t>
                      </a:r>
                      <a:r>
                        <a:rPr lang="en-US" sz="1800" b="0">
                          <a:latin typeface="微软雅黑" panose="020B0503020204020204" pitchFamily="34" charset="-122"/>
                          <a:ea typeface="微软雅黑" panose="020B0503020204020204" pitchFamily="34" charset="-122"/>
                          <a:cs typeface="微软雅黑" panose="020B0503020204020204" pitchFamily="34" charset="-122"/>
                        </a:rPr>
                        <a:t>180°,观察是否漏水,</a:t>
                      </a:r>
                      <a:r>
                        <a:rPr lang="en-US" sz="1800" b="0">
                          <a:latin typeface="微软雅黑" panose="020B0503020204020204" pitchFamily="34" charset="-122"/>
                          <a:ea typeface="微软雅黑" panose="020B0503020204020204" pitchFamily="34" charset="-122"/>
                          <a:cs typeface="微软雅黑" panose="020B0503020204020204" pitchFamily="34" charset="-122"/>
                        </a:rPr>
                        <a:t>盖上上口瓶塞,倒置,</a:t>
                      </a:r>
                      <a:r>
                        <a:rPr lang="en-US" sz="1800" b="0">
                          <a:latin typeface="微软雅黑" panose="020B0503020204020204" pitchFamily="34" charset="-122"/>
                          <a:ea typeface="微软雅黑" panose="020B0503020204020204" pitchFamily="34" charset="-122"/>
                          <a:cs typeface="微软雅黑" panose="020B0503020204020204" pitchFamily="34" charset="-122"/>
                        </a:rPr>
                        <a:t>打开分液漏斗活塞,观察是否漏水,</a:t>
                      </a:r>
                      <a:r>
                        <a:rPr lang="en-US" sz="1800" b="0">
                          <a:latin typeface="微软雅黑" panose="020B0503020204020204" pitchFamily="34" charset="-122"/>
                          <a:ea typeface="微软雅黑" panose="020B0503020204020204" pitchFamily="34" charset="-122"/>
                          <a:cs typeface="微软雅黑" panose="020B0503020204020204" pitchFamily="34" charset="-122"/>
                        </a:rPr>
                        <a:t>旋转分液漏斗上口瓶塞180°,观察是否漏水</a:t>
                      </a:r>
                      <a:r>
                        <a:rPr lang="en-US" sz="1800" b="0">
                          <a:latin typeface="微软雅黑" panose="020B0503020204020204" pitchFamily="34" charset="-122"/>
                          <a:ea typeface="微软雅黑" panose="020B0503020204020204" pitchFamily="34" charset="-122"/>
                          <a:cs typeface="微软雅黑" panose="020B0503020204020204" pitchFamily="34" charset="-122"/>
                        </a:rPr>
                        <a:t>,如果均不漏水,说明分液漏斗不漏水</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01700" y="1659890"/>
            <a:ext cx="4064000"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rPr>
              <a:t>续表</a:t>
            </a:r>
            <a:endParaRPr lang="zh-CN" altLang="en-US" sz="2400">
              <a:latin typeface="微软雅黑" panose="020B0503020204020204" pitchFamily="34" charset="-122"/>
              <a:ea typeface="微软雅黑" panose="020B0503020204020204" pitchFamily="34" charset="-122"/>
            </a:endParaRPr>
          </a:p>
        </p:txBody>
      </p:sp>
      <p:graphicFrame>
        <p:nvGraphicFramePr>
          <p:cNvPr id="3" name="表格 2"/>
          <p:cNvGraphicFramePr/>
          <p:nvPr>
            <p:custDataLst>
              <p:tags r:id="rId1"/>
            </p:custDataLst>
          </p:nvPr>
        </p:nvGraphicFramePr>
        <p:xfrm>
          <a:off x="2082165" y="1377950"/>
          <a:ext cx="8759190" cy="5131435"/>
        </p:xfrm>
        <a:graphic>
          <a:graphicData uri="http://schemas.openxmlformats.org/drawingml/2006/table">
            <a:tbl>
              <a:tblPr/>
              <a:tblGrid>
                <a:gridCol w="1193800"/>
                <a:gridCol w="1536700"/>
                <a:gridCol w="6028690"/>
              </a:tblGrid>
              <a:tr h="303530">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仪器</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基本操作</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答题模版</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675130">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分液漏斗</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分液</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将分液漏斗上口的玻璃塞打开或使塞上的凹槽(</a:t>
                      </a:r>
                      <a:r>
                        <a:rPr lang="en-US" sz="1800" b="0">
                          <a:latin typeface="微软雅黑" panose="020B0503020204020204" pitchFamily="34" charset="-122"/>
                          <a:ea typeface="微软雅黑" panose="020B0503020204020204" pitchFamily="34" charset="-122"/>
                          <a:cs typeface="微软雅黑" panose="020B0503020204020204" pitchFamily="34" charset="-122"/>
                        </a:rPr>
                        <a:t>或小孔)对准漏斗上的小孔,</a:t>
                      </a:r>
                      <a:r>
                        <a:rPr lang="en-US" sz="1800" b="0">
                          <a:latin typeface="微软雅黑" panose="020B0503020204020204" pitchFamily="34" charset="-122"/>
                          <a:ea typeface="微软雅黑" panose="020B0503020204020204" pitchFamily="34" charset="-122"/>
                          <a:cs typeface="微软雅黑" panose="020B0503020204020204" pitchFamily="34" charset="-122"/>
                        </a:rPr>
                        <a:t>再将分液漏斗下面的活塞打开,使下层液体慢慢沿烧杯内壁流下,</a:t>
                      </a:r>
                      <a:r>
                        <a:rPr lang="en-US" sz="1800" b="0">
                          <a:latin typeface="微软雅黑" panose="020B0503020204020204" pitchFamily="34" charset="-122"/>
                          <a:ea typeface="微软雅黑" panose="020B0503020204020204" pitchFamily="34" charset="-122"/>
                          <a:cs typeface="微软雅黑" panose="020B0503020204020204" pitchFamily="34" charset="-122"/>
                        </a:rPr>
                        <a:t>当下层液体恰好流尽时,迅速关闭活塞。上层液体从分液漏斗上口倒出。【答题关键】①</a:t>
                      </a:r>
                      <a:r>
                        <a:rPr lang="en-US" sz="1800" b="0">
                          <a:latin typeface="微软雅黑" panose="020B0503020204020204" pitchFamily="34" charset="-122"/>
                          <a:ea typeface="微软雅黑" panose="020B0503020204020204" pitchFamily="34" charset="-122"/>
                          <a:cs typeface="微软雅黑" panose="020B0503020204020204" pitchFamily="34" charset="-122"/>
                        </a:rPr>
                        <a:t>液面上方与大气相通;②沿烧杯内壁</a:t>
                      </a:r>
                      <a:r>
                        <a:rPr lang="en-US" sz="1800" b="0">
                          <a:latin typeface="微软雅黑" panose="020B0503020204020204" pitchFamily="34" charset="-122"/>
                          <a:ea typeface="微软雅黑" panose="020B0503020204020204" pitchFamily="34" charset="-122"/>
                          <a:cs typeface="微软雅黑" panose="020B0503020204020204" pitchFamily="34" charset="-122"/>
                        </a:rPr>
                        <a:t>;③上上下下(</a:t>
                      </a:r>
                      <a:r>
                        <a:rPr lang="en-US" sz="1800" b="0">
                          <a:latin typeface="微软雅黑" panose="020B0503020204020204" pitchFamily="34" charset="-122"/>
                          <a:ea typeface="微软雅黑" panose="020B0503020204020204" pitchFamily="34" charset="-122"/>
                          <a:cs typeface="微软雅黑" panose="020B0503020204020204" pitchFamily="34" charset="-122"/>
                        </a:rPr>
                        <a:t>上层液体从上口倒出,下层液体从下口放出)</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675130">
                <a:tc rowSpan="2">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滴定管</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cap="flat">
                      <a:noFill/>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检漏</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a:t>
                      </a:r>
                      <a:r>
                        <a:rPr lang="en-US" sz="1800" b="0">
                          <a:latin typeface="微软雅黑" panose="020B0503020204020204" pitchFamily="34" charset="-122"/>
                          <a:ea typeface="微软雅黑" panose="020B0503020204020204" pitchFamily="34" charset="-122"/>
                          <a:cs typeface="微软雅黑" panose="020B0503020204020204" pitchFamily="34" charset="-122"/>
                        </a:rPr>
                        <a:t>1)酸式滴定管:</a:t>
                      </a:r>
                      <a:r>
                        <a:rPr lang="en-US" sz="1800" b="0">
                          <a:latin typeface="微软雅黑" panose="020B0503020204020204" pitchFamily="34" charset="-122"/>
                          <a:ea typeface="微软雅黑" panose="020B0503020204020204" pitchFamily="34" charset="-122"/>
                          <a:cs typeface="微软雅黑" panose="020B0503020204020204" pitchFamily="34" charset="-122"/>
                        </a:rPr>
                        <a:t>关闭活塞,向滴定管中加入适量水,</a:t>
                      </a:r>
                      <a:r>
                        <a:rPr lang="en-US" sz="1800" b="0">
                          <a:latin typeface="微软雅黑" panose="020B0503020204020204" pitchFamily="34" charset="-122"/>
                          <a:ea typeface="微软雅黑" panose="020B0503020204020204" pitchFamily="34" charset="-122"/>
                          <a:cs typeface="微软雅黑" panose="020B0503020204020204" pitchFamily="34" charset="-122"/>
                        </a:rPr>
                        <a:t>用滴定管夹将滴定管固定在铁架台上,观察是否漏水,</a:t>
                      </a:r>
                      <a:r>
                        <a:rPr lang="en-US" sz="1800" b="0">
                          <a:latin typeface="微软雅黑" panose="020B0503020204020204" pitchFamily="34" charset="-122"/>
                          <a:ea typeface="微软雅黑" panose="020B0503020204020204" pitchFamily="34" charset="-122"/>
                          <a:cs typeface="微软雅黑" panose="020B0503020204020204" pitchFamily="34" charset="-122"/>
                        </a:rPr>
                        <a:t>若不漏水,将活塞旋转180°</a:t>
                      </a:r>
                      <a:r>
                        <a:rPr lang="en-US" sz="1800" b="0">
                          <a:latin typeface="微软雅黑" panose="020B0503020204020204" pitchFamily="34" charset="-122"/>
                          <a:ea typeface="微软雅黑" panose="020B0503020204020204" pitchFamily="34" charset="-122"/>
                          <a:cs typeface="微软雅黑" panose="020B0503020204020204" pitchFamily="34" charset="-122"/>
                        </a:rPr>
                        <a:t>,重复上述操作。(2</a:t>
                      </a:r>
                      <a:r>
                        <a:rPr lang="en-US" sz="1800" b="0">
                          <a:latin typeface="微软雅黑" panose="020B0503020204020204" pitchFamily="34" charset="-122"/>
                          <a:ea typeface="微软雅黑" panose="020B0503020204020204" pitchFamily="34" charset="-122"/>
                          <a:cs typeface="微软雅黑" panose="020B0503020204020204" pitchFamily="34" charset="-122"/>
                        </a:rPr>
                        <a:t>)碱式滴定管:向滴定管中加入适量水</a:t>
                      </a:r>
                      <a:r>
                        <a:rPr lang="en-US" sz="1800" b="0">
                          <a:latin typeface="微软雅黑" panose="020B0503020204020204" pitchFamily="34" charset="-122"/>
                          <a:ea typeface="微软雅黑" panose="020B0503020204020204" pitchFamily="34" charset="-122"/>
                          <a:cs typeface="微软雅黑" panose="020B0503020204020204" pitchFamily="34" charset="-122"/>
                        </a:rPr>
                        <a:t>,用滴定管夹将滴定管固定在铁架台上,观察是否漏水</a:t>
                      </a:r>
                      <a:r>
                        <a:rPr lang="en-US" sz="1800" b="0">
                          <a:latin typeface="微软雅黑" panose="020B0503020204020204" pitchFamily="34" charset="-122"/>
                          <a:ea typeface="微软雅黑" panose="020B0503020204020204" pitchFamily="34" charset="-122"/>
                          <a:cs typeface="微软雅黑" panose="020B0503020204020204" pitchFamily="34" charset="-122"/>
                        </a:rPr>
                        <a:t>,若不漏水,轻轻挤压玻璃球</a:t>
                      </a:r>
                      <a:r>
                        <a:rPr lang="en-US" sz="1800" b="0">
                          <a:latin typeface="微软雅黑" panose="020B0503020204020204" pitchFamily="34" charset="-122"/>
                          <a:ea typeface="微软雅黑" panose="020B0503020204020204" pitchFamily="34" charset="-122"/>
                          <a:cs typeface="微软雅黑" panose="020B0503020204020204" pitchFamily="34" charset="-122"/>
                        </a:rPr>
                        <a:t>,放出少量液体,再次观察滴定管是否漏水</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77850">
                <a:tc vMerge="1">
                  <a:tcPr>
                    <a:lnR w="12700" cap="flat" cmpd="sng">
                      <a:solidFill>
                        <a:srgbClr val="999999"/>
                      </a:solidFill>
                      <a:prstDash val="dash"/>
                      <a:headEnd type="none" w="med" len="med"/>
                      <a:tailEnd type="none" w="med" len="med"/>
                    </a:lnR>
                    <a:lnB cap="flat">
                      <a:noFill/>
                    </a:lnB>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滴定终点</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当滴入最后</a:t>
                      </a:r>
                      <a:r>
                        <a:rPr lang="en-US" sz="1800" b="0" u="wavy">
                          <a:latin typeface="微软雅黑" panose="020B0503020204020204" pitchFamily="34" charset="-122"/>
                          <a:ea typeface="微软雅黑" panose="020B0503020204020204" pitchFamily="34" charset="-122"/>
                          <a:cs typeface="微软雅黑" panose="020B0503020204020204" pitchFamily="34" charset="-122"/>
                        </a:rPr>
                        <a:t>半滴</a:t>
                      </a:r>
                      <a:r>
                        <a:rPr lang="en-US" sz="1800" b="0">
                          <a:latin typeface="微软雅黑" panose="020B0503020204020204" pitchFamily="34" charset="-122"/>
                          <a:ea typeface="微软雅黑" panose="020B0503020204020204" pitchFamily="34" charset="-122"/>
                          <a:cs typeface="微软雅黑" panose="020B0503020204020204" pitchFamily="34" charset="-122"/>
                        </a:rPr>
                        <a:t>XXX标准溶液后</a:t>
                      </a:r>
                      <a:r>
                        <a:rPr lang="en-US" sz="1800" b="0">
                          <a:latin typeface="微软雅黑" panose="020B0503020204020204" pitchFamily="34" charset="-122"/>
                          <a:ea typeface="微软雅黑" panose="020B0503020204020204" pitchFamily="34" charset="-122"/>
                          <a:cs typeface="微软雅黑" panose="020B0503020204020204" pitchFamily="34" charset="-122"/>
                        </a:rPr>
                        <a:t>,锥形瓶中溶液由XX色变成</a:t>
                      </a:r>
                      <a:r>
                        <a:rPr lang="en-US" sz="1800" b="0">
                          <a:latin typeface="微软雅黑" panose="020B0503020204020204" pitchFamily="34" charset="-122"/>
                          <a:ea typeface="微软雅黑" panose="020B0503020204020204" pitchFamily="34" charset="-122"/>
                          <a:cs typeface="微软雅黑" panose="020B0503020204020204" pitchFamily="34" charset="-122"/>
                        </a:rPr>
                        <a:t>XX色,且半分钟内不变色</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899795">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量气管</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cap="flat">
                      <a:noFill/>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读数</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待体系恢复至室温</a:t>
                      </a:r>
                      <a:r>
                        <a:rPr lang="en-US" sz="1800" b="0">
                          <a:latin typeface="微软雅黑" panose="020B0503020204020204" pitchFamily="34" charset="-122"/>
                          <a:ea typeface="微软雅黑" panose="020B0503020204020204" pitchFamily="34" charset="-122"/>
                          <a:cs typeface="微软雅黑" panose="020B0503020204020204" pitchFamily="34" charset="-122"/>
                        </a:rPr>
                        <a:t>,调节左右两管的液面相平,视线与凹液面最低处相平时读数</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1073150" y="916940"/>
            <a:ext cx="3967480" cy="452755"/>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考法1　化学实验基本操作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50925" y="1479550"/>
            <a:ext cx="5019675" cy="495300"/>
          </a:xfrm>
          <a:prstGeom prst="rect">
            <a:avLst/>
          </a:prstGeom>
          <a:noFill/>
        </p:spPr>
        <p:txBody>
          <a:bodyPr wrap="square" rtlCol="0">
            <a:noAutofit/>
          </a:bodyPr>
          <a:p>
            <a:r>
              <a:rPr lang="zh-CN" altLang="en-US" sz="2400">
                <a:latin typeface="微软雅黑" panose="020B0503020204020204" pitchFamily="34" charset="-122"/>
                <a:ea typeface="微软雅黑" panose="020B0503020204020204" pitchFamily="34" charset="-122"/>
              </a:rPr>
              <a:t>续表</a:t>
            </a:r>
            <a:endParaRPr lang="zh-CN" altLang="en-US" sz="2400">
              <a:latin typeface="微软雅黑" panose="020B0503020204020204" pitchFamily="34" charset="-122"/>
              <a:ea typeface="微软雅黑" panose="020B0503020204020204" pitchFamily="34" charset="-122"/>
            </a:endParaRPr>
          </a:p>
        </p:txBody>
      </p:sp>
      <p:graphicFrame>
        <p:nvGraphicFramePr>
          <p:cNvPr id="3" name="表格 2"/>
          <p:cNvGraphicFramePr/>
          <p:nvPr>
            <p:custDataLst>
              <p:tags r:id="rId1"/>
            </p:custDataLst>
          </p:nvPr>
        </p:nvGraphicFramePr>
        <p:xfrm>
          <a:off x="1768475" y="1907540"/>
          <a:ext cx="7952740" cy="3286760"/>
        </p:xfrm>
        <a:graphic>
          <a:graphicData uri="http://schemas.openxmlformats.org/drawingml/2006/table">
            <a:tbl>
              <a:tblPr/>
              <a:tblGrid>
                <a:gridCol w="1084580"/>
                <a:gridCol w="1394460"/>
                <a:gridCol w="5473700"/>
              </a:tblGrid>
              <a:tr h="725170">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仪器</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基本操作</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答题模版</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724535">
                <a:tc rowSpan="2">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过滤装置</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cap="flat">
                      <a:noFill/>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沉淀洗涤</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向漏斗内加蒸馏水至浸没沉淀,待水自然流出后</a:t>
                      </a:r>
                      <a:r>
                        <a:rPr lang="en-US" sz="1800" b="0">
                          <a:latin typeface="微软雅黑" panose="020B0503020204020204" pitchFamily="34" charset="-122"/>
                          <a:ea typeface="微软雅黑" panose="020B0503020204020204" pitchFamily="34" charset="-122"/>
                          <a:cs typeface="微软雅黑" panose="020B0503020204020204" pitchFamily="34" charset="-122"/>
                        </a:rPr>
                        <a:t>,重复操作2~3次</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837055">
                <a:tc vMerge="1">
                  <a:tcPr>
                    <a:lnR w="12700" cap="flat" cmpd="sng">
                      <a:solidFill>
                        <a:srgbClr val="999999"/>
                      </a:solidFill>
                      <a:prstDash val="dash"/>
                      <a:headEnd type="none" w="med" len="med"/>
                      <a:tailEnd type="none" w="med" len="med"/>
                    </a:lnR>
                    <a:lnB cap="flat">
                      <a:noFill/>
                    </a:lnB>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判断沉淀是否洗净操作</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取少量最后一次洗涤液置于试管中,滴加</a:t>
                      </a:r>
                      <a:r>
                        <a:rPr lang="en-US" sz="1800" b="0">
                          <a:latin typeface="微软雅黑" panose="020B0503020204020204" pitchFamily="34" charset="-122"/>
                          <a:ea typeface="微软雅黑" panose="020B0503020204020204" pitchFamily="34" charset="-122"/>
                          <a:cs typeface="微软雅黑" panose="020B0503020204020204" pitchFamily="34" charset="-122"/>
                        </a:rPr>
                        <a:t>……(试剂),若没有</a:t>
                      </a:r>
                      <a:r>
                        <a:rPr lang="en-US" sz="1800" b="0">
                          <a:latin typeface="微软雅黑" panose="020B0503020204020204" pitchFamily="34" charset="-122"/>
                          <a:ea typeface="微软雅黑" panose="020B0503020204020204" pitchFamily="34" charset="-122"/>
                          <a:cs typeface="微软雅黑" panose="020B0503020204020204" pitchFamily="34" charset="-122"/>
                        </a:rPr>
                        <a:t>……现象,证明沉淀已经洗净</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1050925" y="991235"/>
            <a:ext cx="406400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考法1　化学实验基本操作</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custDataLst>
              <p:tags r:id="rId1"/>
            </p:custDataLst>
          </p:nvPr>
        </p:nvSpPr>
        <p:spPr>
          <a:xfrm>
            <a:off x="933450" y="1511935"/>
            <a:ext cx="4064000" cy="460375"/>
          </a:xfrm>
          <a:prstGeom prst="rect">
            <a:avLst/>
          </a:prstGeom>
          <a:noFill/>
        </p:spPr>
        <p:txBody>
          <a:bodyPr wrap="square" rtlCol="0">
            <a:spAutoFit/>
          </a:bodyPr>
          <a:p>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真题例1</a:t>
            </a:r>
            <a:endPar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1288415" y="2187575"/>
            <a:ext cx="9777730" cy="612140"/>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[湖南2022·4,3分]化学实验操作是进行科学实验的基础。下列操作符合规范的是(</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a:solidFill>
                  <a:srgbClr val="FF0000"/>
                </a:solidFill>
                <a:latin typeface="Times New Roman" panose="02020603050405020304" charset="0"/>
                <a:ea typeface="微软雅黑" panose="020B0503020204020204" pitchFamily="34" charset="-122"/>
                <a:cs typeface="Times New Roman" panose="02020603050405020304" charset="0"/>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6" name="表格 5"/>
          <p:cNvGraphicFramePr/>
          <p:nvPr>
            <p:custDataLst>
              <p:tags r:id="rId2"/>
            </p:custDataLst>
          </p:nvPr>
        </p:nvGraphicFramePr>
        <p:xfrm>
          <a:off x="2990215" y="3133725"/>
          <a:ext cx="4553585" cy="2564130"/>
        </p:xfrm>
        <a:graphic>
          <a:graphicData uri="http://schemas.openxmlformats.org/drawingml/2006/table">
            <a:tbl>
              <a:tblPr/>
              <a:tblGrid>
                <a:gridCol w="1104265"/>
                <a:gridCol w="1008380"/>
                <a:gridCol w="1206500"/>
                <a:gridCol w="1234440"/>
              </a:tblGrid>
              <a:tr h="1524635">
                <a:tc>
                  <a:txBody>
                    <a:bodyPr/>
                    <a:p>
                      <a:pPr indent="0" algn="ctr">
                        <a:buNone/>
                      </a:pPr>
                      <a:endParaRPr lang="en-US" altLang="en-US" sz="1100" b="0">
                        <a:latin typeface="Calibri" panose="020F0502020204030204" charset="0"/>
                        <a:ea typeface="Calibri" panose="020F0502020204030204" charset="0"/>
                        <a:cs typeface="Calibri" panose="020F0502020204030204" charset="0"/>
                      </a:endParaRPr>
                    </a:p>
                  </a:txBody>
                  <a:tcPr marL="26669" marR="26669"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Calibri" panose="020F0502020204030204" charset="0"/>
                          <a:cs typeface="Calibri" panose="020F0502020204030204" charset="0"/>
                        </a:rPr>
                        <a:t> </a:t>
                      </a:r>
                      <a:endParaRPr lang="en-US" altLang="en-US" sz="1100" b="0">
                        <a:latin typeface="Calibri" panose="020F0502020204030204" charset="0"/>
                        <a:ea typeface="Calibri" panose="020F0502020204030204" charset="0"/>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Calibri" panose="020F0502020204030204" charset="0"/>
                          <a:cs typeface="Calibri" panose="020F0502020204030204" charset="0"/>
                        </a:rPr>
                        <a:t> </a:t>
                      </a:r>
                      <a:endParaRPr lang="en-US" altLang="en-US" sz="1100" b="0">
                        <a:latin typeface="Calibri" panose="020F0502020204030204" charset="0"/>
                        <a:ea typeface="Calibri" panose="020F0502020204030204" charset="0"/>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Calibri" panose="020F0502020204030204" charset="0"/>
                          <a:cs typeface="Calibri" panose="020F0502020204030204" charset="0"/>
                        </a:rPr>
                        <a:t> </a:t>
                      </a:r>
                      <a:endParaRPr lang="en-US" altLang="en-US" sz="1100" b="0">
                        <a:latin typeface="Calibri" panose="020F0502020204030204" charset="0"/>
                        <a:ea typeface="Calibri" panose="020F0502020204030204" charset="0"/>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039495">
                <a:tc>
                  <a:txBody>
                    <a:bodyPr/>
                    <a:p>
                      <a:pPr indent="0">
                        <a:buNone/>
                      </a:pPr>
                      <a:r>
                        <a:rPr lang="en-US" sz="1000" b="0">
                          <a:latin typeface="NEU-BZ" charset="0"/>
                          <a:cs typeface="NEU-BZ" charset="0"/>
                        </a:rPr>
                        <a:t>A.</a:t>
                      </a:r>
                      <a:r>
                        <a:rPr lang="en-US" sz="1000" b="0">
                          <a:latin typeface="Calibri" panose="020F0502020204030204" charset="0"/>
                          <a:cs typeface="Calibri" panose="020F0502020204030204" charset="0"/>
                        </a:rPr>
                        <a:t>碱式滴定管排气泡</a:t>
                      </a:r>
                      <a:endParaRPr lang="en-US" altLang="en-US" sz="1000" b="0">
                        <a:latin typeface="NEU-BZ" charset="0"/>
                        <a:ea typeface="NEU-BZ" charset="0"/>
                        <a:cs typeface="NEU-BZ" charset="0"/>
                      </a:endParaRPr>
                    </a:p>
                  </a:txBody>
                  <a:tcPr marL="26669" marR="26669"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000" b="0">
                          <a:latin typeface="NEU-BZ" charset="0"/>
                          <a:cs typeface="NEU-BZ" charset="0"/>
                        </a:rPr>
                        <a:t>B.</a:t>
                      </a:r>
                      <a:r>
                        <a:rPr lang="en-US" sz="1000" b="0">
                          <a:latin typeface="Calibri" panose="020F0502020204030204" charset="0"/>
                          <a:cs typeface="Calibri" panose="020F0502020204030204" charset="0"/>
                        </a:rPr>
                        <a:t>溶液加热</a:t>
                      </a:r>
                      <a:endParaRPr lang="en-US" altLang="en-US" sz="1000" b="0">
                        <a:latin typeface="NEU-BZ" charset="0"/>
                        <a:ea typeface="NEU-BZ" charset="0"/>
                        <a:cs typeface="NEU-BZ" charset="0"/>
                      </a:endParaRPr>
                    </a:p>
                  </a:txBody>
                  <a:tcPr marL="26669" marR="26669"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000" b="0">
                          <a:latin typeface="NEU-BZ" charset="0"/>
                          <a:cs typeface="NEU-BZ" charset="0"/>
                        </a:rPr>
                        <a:t>C.</a:t>
                      </a:r>
                      <a:r>
                        <a:rPr lang="en-US" sz="1000" b="0">
                          <a:latin typeface="Calibri" panose="020F0502020204030204" charset="0"/>
                          <a:cs typeface="Calibri" panose="020F0502020204030204" charset="0"/>
                        </a:rPr>
                        <a:t>试剂存放</a:t>
                      </a:r>
                      <a:endParaRPr lang="en-US" altLang="en-US" sz="1000" b="0">
                        <a:latin typeface="NEU-BZ" charset="0"/>
                        <a:ea typeface="NEU-BZ" charset="0"/>
                        <a:cs typeface="NEU-BZ" charset="0"/>
                      </a:endParaRPr>
                    </a:p>
                  </a:txBody>
                  <a:tcPr marL="26669" marR="26669"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000" b="0">
                          <a:latin typeface="NEU-BZ" charset="0"/>
                          <a:cs typeface="NEU-BZ" charset="0"/>
                        </a:rPr>
                        <a:t>D.</a:t>
                      </a:r>
                      <a:r>
                        <a:rPr lang="en-US" sz="1000" b="0">
                          <a:latin typeface="Calibri" panose="020F0502020204030204" charset="0"/>
                          <a:cs typeface="Calibri" panose="020F0502020204030204" charset="0"/>
                        </a:rPr>
                        <a:t>溶液滴加</a:t>
                      </a:r>
                      <a:endParaRPr lang="en-US" altLang="en-US" sz="1000" b="0">
                        <a:latin typeface="NEU-BZ" charset="0"/>
                        <a:ea typeface="NEU-BZ" charset="0"/>
                        <a:cs typeface="NEU-BZ" charset="0"/>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pic>
        <p:nvPicPr>
          <p:cNvPr id="7" name="图片 6"/>
          <p:cNvPicPr/>
          <p:nvPr/>
        </p:nvPicPr>
        <p:blipFill>
          <a:blip r:embed="rId3"/>
          <a:stretch>
            <a:fillRect/>
          </a:stretch>
        </p:blipFill>
        <p:spPr>
          <a:xfrm>
            <a:off x="3224530" y="3301365"/>
            <a:ext cx="669925" cy="1190625"/>
          </a:xfrm>
          <a:prstGeom prst="rect">
            <a:avLst/>
          </a:prstGeom>
          <a:noFill/>
          <a:ln w="9525">
            <a:noFill/>
          </a:ln>
        </p:spPr>
      </p:pic>
      <p:pic>
        <p:nvPicPr>
          <p:cNvPr id="8" name="图片 7"/>
          <p:cNvPicPr/>
          <p:nvPr/>
        </p:nvPicPr>
        <p:blipFill>
          <a:blip r:embed="rId4"/>
          <a:stretch>
            <a:fillRect/>
          </a:stretch>
        </p:blipFill>
        <p:spPr>
          <a:xfrm>
            <a:off x="4213860" y="3365500"/>
            <a:ext cx="783590" cy="1126490"/>
          </a:xfrm>
          <a:prstGeom prst="rect">
            <a:avLst/>
          </a:prstGeom>
          <a:noFill/>
          <a:ln w="9525">
            <a:noFill/>
          </a:ln>
        </p:spPr>
      </p:pic>
      <p:pic>
        <p:nvPicPr>
          <p:cNvPr id="9" name="图片 8"/>
          <p:cNvPicPr/>
          <p:nvPr/>
        </p:nvPicPr>
        <p:blipFill>
          <a:blip r:embed="rId5"/>
          <a:stretch>
            <a:fillRect/>
          </a:stretch>
        </p:blipFill>
        <p:spPr>
          <a:xfrm>
            <a:off x="5252720" y="3429000"/>
            <a:ext cx="800735" cy="995680"/>
          </a:xfrm>
          <a:prstGeom prst="rect">
            <a:avLst/>
          </a:prstGeom>
          <a:noFill/>
          <a:ln w="9525">
            <a:noFill/>
          </a:ln>
        </p:spPr>
      </p:pic>
      <p:pic>
        <p:nvPicPr>
          <p:cNvPr id="10" name="图片 9"/>
          <p:cNvPicPr/>
          <p:nvPr/>
        </p:nvPicPr>
        <p:blipFill>
          <a:blip r:embed="rId6"/>
          <a:stretch>
            <a:fillRect/>
          </a:stretch>
        </p:blipFill>
        <p:spPr>
          <a:xfrm>
            <a:off x="6579870" y="3429000"/>
            <a:ext cx="645160" cy="1062990"/>
          </a:xfrm>
          <a:prstGeom prst="rect">
            <a:avLst/>
          </a:prstGeom>
          <a:noFill/>
          <a:ln w="9525">
            <a:noFill/>
          </a:ln>
        </p:spPr>
      </p:pic>
      <p:sp>
        <p:nvSpPr>
          <p:cNvPr id="11" name="文本框 10"/>
          <p:cNvSpPr txBox="1"/>
          <p:nvPr/>
        </p:nvSpPr>
        <p:spPr>
          <a:xfrm>
            <a:off x="1368425" y="4123055"/>
            <a:ext cx="9618345" cy="1746885"/>
          </a:xfrm>
          <a:prstGeom prst="rect">
            <a:avLst/>
          </a:prstGeom>
          <a:noFill/>
        </p:spPr>
        <p:txBody>
          <a:bodyPr wrap="square" rtlCol="0">
            <a:noAutofit/>
          </a:bodyPr>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933450" y="980440"/>
            <a:ext cx="406400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考法1　化学实验基本操作</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8726805" y="332740"/>
            <a:ext cx="4064000" cy="460375"/>
          </a:xfrm>
          <a:prstGeom prst="rect">
            <a:avLst/>
          </a:prstGeom>
          <a:noFill/>
        </p:spPr>
        <p:txBody>
          <a:bodyPr wrap="square" rtlCol="0">
            <a:spAutoFit/>
          </a:bodyPr>
          <a:p>
            <a:r>
              <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例题</a:t>
            </a:r>
            <a:r>
              <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P77</a:t>
            </a:r>
            <a:endPar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文本框 11"/>
          <p:cNvSpPr txBox="1"/>
          <p:nvPr/>
        </p:nvSpPr>
        <p:spPr>
          <a:xfrm>
            <a:off x="10311130" y="2197100"/>
            <a:ext cx="435610" cy="521970"/>
          </a:xfrm>
          <a:prstGeom prst="rect">
            <a:avLst/>
          </a:prstGeom>
          <a:noFill/>
        </p:spPr>
        <p:txBody>
          <a:bodyPr wrap="square" rtlCol="0">
            <a:spAutoFit/>
          </a:bodyPr>
          <a:p>
            <a:r>
              <a:rPr lang="en-US" altLang="zh-CN" sz="2800" b="1">
                <a:solidFill>
                  <a:srgbClr val="FF0000"/>
                </a:solidFill>
                <a:latin typeface="Times New Roman" panose="02020603050405020304" charset="0"/>
                <a:ea typeface="微软雅黑" panose="020B0503020204020204" pitchFamily="34" charset="-122"/>
                <a:cs typeface="Times New Roman" panose="02020603050405020304" charset="0"/>
              </a:rPr>
              <a:t>A</a:t>
            </a:r>
            <a:endParaRPr lang="en-US" altLang="zh-CN" sz="2800" b="1">
              <a:solidFill>
                <a:srgbClr val="FF0000"/>
              </a:solidFill>
              <a:latin typeface="Times New Roman" panose="02020603050405020304" charset="0"/>
              <a:ea typeface="微软雅黑" panose="020B0503020204020204" pitchFamily="34"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30605" y="2152015"/>
            <a:ext cx="9664065" cy="1822450"/>
          </a:xfrm>
          <a:prstGeom prst="rect">
            <a:avLst/>
          </a:prstGeom>
          <a:noFill/>
        </p:spPr>
        <p:txBody>
          <a:bodyPr wrap="square" rtlCol="0" anchor="t">
            <a:spAutoFit/>
          </a:bodyPr>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解析】碱式滴定管排气泡方法:将胶管向上弯曲,用力捏挤玻璃珠使溶液从尖嘴喷出,排出管中气泡,A正确;加热试管中的液体时,应用试管夹夹持试管的中上部,使试管与桌面呈45°角,且试管口不对着人,B错误;盐酸、乙醇和NaOH是不同类型的药品,应分类放置,且盛放NaOH的试剂瓶一般用胶塞,C错误;胶头滴管滴加液体时,不能伸入容器内,也不能接触容器,应垂直悬空滴加,D错误。</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965835" y="1054735"/>
            <a:ext cx="406400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考法1　化学实验基本操作</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15060" y="1087755"/>
            <a:ext cx="4201160" cy="490855"/>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考法2</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装置气密性的检查方法</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1242060" y="1642745"/>
            <a:ext cx="4159250" cy="735965"/>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微热法</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422400" y="2159635"/>
            <a:ext cx="9161145" cy="2155825"/>
          </a:xfrm>
          <a:prstGeom prst="rect">
            <a:avLst/>
          </a:prstGeom>
          <a:noFill/>
        </p:spPr>
        <p:txBody>
          <a:bodyPr wrap="square" rtlCol="0">
            <a:noAutofit/>
          </a:bodyPr>
          <a:p>
            <a:pPr indent="0" fontAlgn="auto">
              <a:lnSpc>
                <a:spcPts val="27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用手或热毛巾捂住容器,如图甲所示(也可用酒精灯微微加热容器),烧杯内导管口有气泡产生;热源离开后,烧杯内导管中有水柱产生并保持一段时间,说明装置气密性良好,否则说明漏气。</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2" name="image90.jpeg"/>
          <p:cNvPicPr>
            <a:picLocks noChangeAspect="1"/>
          </p:cNvPicPr>
          <p:nvPr>
            <p:custDataLst>
              <p:tags r:id="rId1"/>
            </p:custDataLst>
          </p:nvPr>
        </p:nvPicPr>
        <p:blipFill>
          <a:blip r:embed="rId2"/>
          <a:stretch>
            <a:fillRect/>
          </a:stretch>
        </p:blipFill>
        <p:spPr>
          <a:xfrm>
            <a:off x="1570990" y="3667760"/>
            <a:ext cx="2302510" cy="1062355"/>
          </a:xfrm>
          <a:prstGeom prst="rect">
            <a:avLst/>
          </a:prstGeom>
        </p:spPr>
      </p:pic>
      <p:pic>
        <p:nvPicPr>
          <p:cNvPr id="103" name="image91.jpeg"/>
          <p:cNvPicPr>
            <a:picLocks noChangeAspect="1"/>
          </p:cNvPicPr>
          <p:nvPr>
            <p:custDataLst>
              <p:tags r:id="rId3"/>
            </p:custDataLst>
          </p:nvPr>
        </p:nvPicPr>
        <p:blipFill>
          <a:blip r:embed="rId4"/>
          <a:stretch>
            <a:fillRect/>
          </a:stretch>
        </p:blipFill>
        <p:spPr>
          <a:xfrm>
            <a:off x="4646295" y="3667760"/>
            <a:ext cx="2074545" cy="1062355"/>
          </a:xfrm>
          <a:prstGeom prst="rect">
            <a:avLst/>
          </a:prstGeom>
        </p:spPr>
      </p:pic>
      <p:sp>
        <p:nvSpPr>
          <p:cNvPr id="5" name="文本框 4"/>
          <p:cNvSpPr txBox="1"/>
          <p:nvPr/>
        </p:nvSpPr>
        <p:spPr>
          <a:xfrm>
            <a:off x="1570990" y="5191125"/>
            <a:ext cx="5851525" cy="398780"/>
          </a:xfrm>
          <a:prstGeom prst="rect">
            <a:avLst/>
          </a:prstGeom>
          <a:noFill/>
        </p:spPr>
        <p:txBody>
          <a:bodyPr wrap="square" rtlCol="0">
            <a:spAutoFit/>
          </a:bodyPr>
          <a:p>
            <a:r>
              <a:rPr lang="en-US" altLang="zh-CN"/>
              <a:t>   </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甲</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乙</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丙</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丁</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96950" y="1955800"/>
            <a:ext cx="4286885" cy="567690"/>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液差法</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996950" y="2523490"/>
            <a:ext cx="9873615" cy="1343660"/>
          </a:xfrm>
          <a:prstGeom prst="rect">
            <a:avLst/>
          </a:prstGeom>
          <a:noFill/>
        </p:spPr>
        <p:txBody>
          <a:bodyPr wrap="square" rtlCol="0">
            <a:noAutofit/>
          </a:bodyPr>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该法适用于带有长颈漏斗的装置、启普发生器或其他简易装置的气密性检验。</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如图乙,由长颈漏斗向锥形瓶内加入一定量水,至水没过漏斗下口,用弹簧夹夹紧橡胶管,继续加水,使漏斗内液面与锥形瓶内液面形成液差,静置片刻,若长颈漏斗中水柱不下降,说明装置气密性良好。</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998220" y="3962400"/>
            <a:ext cx="1772920" cy="426720"/>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3</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抽气法</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624205" y="4787900"/>
            <a:ext cx="10619740" cy="448310"/>
          </a:xfrm>
          <a:prstGeom prst="rect">
            <a:avLst/>
          </a:prstGeom>
          <a:noFill/>
        </p:spPr>
        <p:txBody>
          <a:bodyPr wrap="square" rtlCol="0">
            <a:noAutofit/>
          </a:bodyPr>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如图丙,轻轻向外拉动注射器活塞,松手,若活塞可以恢复原位,则说明装置气密性良好。</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1083945" y="3962400"/>
            <a:ext cx="9503410" cy="1051560"/>
          </a:xfrm>
          <a:prstGeom prst="rect">
            <a:avLst/>
          </a:prstGeom>
          <a:noFill/>
        </p:spPr>
        <p:txBody>
          <a:bodyPr wrap="square" rtlCol="0">
            <a:noAutofit/>
          </a:bodyPr>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p:cNvSpPr txBox="1"/>
          <p:nvPr/>
        </p:nvSpPr>
        <p:spPr>
          <a:xfrm>
            <a:off x="1220470" y="5377180"/>
            <a:ext cx="8995410" cy="483235"/>
          </a:xfrm>
          <a:prstGeom prst="rect">
            <a:avLst/>
          </a:prstGeom>
          <a:noFill/>
        </p:spPr>
        <p:txBody>
          <a:bodyPr wrap="square" rtlCol="0">
            <a:noAutofit/>
          </a:bodyPr>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1083945" y="1161415"/>
            <a:ext cx="4200525"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考法2</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装置气密性的检查方法</a:t>
            </a:r>
            <a:endParaRPr lang="zh-CN" altLang="en-US" sz="240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14425" y="1844040"/>
            <a:ext cx="4064000"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滴液法</a:t>
            </a:r>
            <a:endParaRPr lang="zh-CN" altLang="en-US" sz="2000"/>
          </a:p>
        </p:txBody>
      </p:sp>
      <p:sp>
        <p:nvSpPr>
          <p:cNvPr id="3" name="文本框 2"/>
          <p:cNvSpPr txBox="1"/>
          <p:nvPr/>
        </p:nvSpPr>
        <p:spPr>
          <a:xfrm>
            <a:off x="1113790" y="2350770"/>
            <a:ext cx="9767570" cy="1153160"/>
          </a:xfrm>
          <a:prstGeom prst="rect">
            <a:avLst/>
          </a:prstGeom>
          <a:noFill/>
        </p:spPr>
        <p:txBody>
          <a:bodyPr wrap="square" rtlCol="0">
            <a:spAutoFit/>
          </a:bodyPr>
          <a:p>
            <a:pPr indent="0" fontAlgn="auto">
              <a:lnSpc>
                <a:spcPts val="276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如图丁,关闭分液漏斗活塞,向分液漏斗中加入适量水,关闭止水夹,打开分液漏斗活塞,若滴入少量水后很快停止流下,则说明装置气密性良好。注意:恒压滴液漏斗不可用该方法检验,因为无论是否漏气,液体都能顺利滴下。</a:t>
            </a:r>
            <a:endParaRPr lang="zh-CN" altLang="en-US" sz="2000"/>
          </a:p>
        </p:txBody>
      </p:sp>
      <p:sp>
        <p:nvSpPr>
          <p:cNvPr id="8" name="文本框 7"/>
          <p:cNvSpPr txBox="1"/>
          <p:nvPr>
            <p:custDataLst>
              <p:tags r:id="rId1"/>
            </p:custDataLst>
          </p:nvPr>
        </p:nvSpPr>
        <p:spPr>
          <a:xfrm>
            <a:off x="1178560" y="3708400"/>
            <a:ext cx="4328795" cy="677545"/>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5</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分段检验法</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1199515" y="4300855"/>
            <a:ext cx="9681845" cy="368300"/>
          </a:xfrm>
          <a:prstGeom prst="rect">
            <a:avLst/>
          </a:prstGeom>
          <a:noFill/>
        </p:spPr>
        <p:txBody>
          <a:bodyPr wrap="square" rtlCol="0">
            <a:spAutoFit/>
          </a:bodyPr>
          <a:p>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通常有“形成一段水柱,且水柱不下降”的现象。</a:t>
            </a:r>
            <a:endParaRPr lang="zh-CN" altLang="en-US"/>
          </a:p>
        </p:txBody>
      </p:sp>
      <p:sp>
        <p:nvSpPr>
          <p:cNvPr id="6" name="文本框 5"/>
          <p:cNvSpPr txBox="1"/>
          <p:nvPr/>
        </p:nvSpPr>
        <p:spPr>
          <a:xfrm>
            <a:off x="1114425" y="1171575"/>
            <a:ext cx="4393565"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考法2</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装置气密性的检查方法</a:t>
            </a:r>
            <a:endParaRPr lang="zh-CN" altLang="en-US" sz="240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48995" y="1214120"/>
            <a:ext cx="4064000" cy="460375"/>
          </a:xfrm>
          <a:prstGeom prst="rect">
            <a:avLst/>
          </a:prstGeom>
          <a:noFill/>
        </p:spPr>
        <p:txBody>
          <a:bodyPr wrap="square" rtlCol="0">
            <a:spAutoFit/>
          </a:bodyPr>
          <a:p>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真题例2</a:t>
            </a:r>
            <a:endPar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986790" y="1681480"/>
            <a:ext cx="10170795" cy="1688465"/>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[福建2021·12节选]NaNO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溶液和NH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Cl溶液可发生反应:NaNO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+NH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Cl N</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↑+NaCl+2H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O。为探究反应速率与c(NaNO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)的关系,利用图示装置(夹持仪器略去)进行实验。</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9" name="image97.jpeg" descr="source:si_idm719344048;FounderCES"/>
          <p:cNvPicPr>
            <a:picLocks noChangeAspect="1"/>
          </p:cNvPicPr>
          <p:nvPr>
            <p:custDataLst>
              <p:tags r:id="rId1"/>
            </p:custDataLst>
          </p:nvPr>
        </p:nvPicPr>
        <p:blipFill>
          <a:blip r:embed="rId2"/>
          <a:stretch>
            <a:fillRect/>
          </a:stretch>
        </p:blipFill>
        <p:spPr>
          <a:xfrm>
            <a:off x="9329420" y="1681480"/>
            <a:ext cx="605790" cy="397510"/>
          </a:xfrm>
          <a:prstGeom prst="rect">
            <a:avLst/>
          </a:prstGeom>
        </p:spPr>
      </p:pic>
      <p:pic>
        <p:nvPicPr>
          <p:cNvPr id="110" name="image98.jpeg"/>
          <p:cNvPicPr>
            <a:picLocks noChangeAspect="1"/>
          </p:cNvPicPr>
          <p:nvPr>
            <p:custDataLst>
              <p:tags r:id="rId3"/>
            </p:custDataLst>
          </p:nvPr>
        </p:nvPicPr>
        <p:blipFill>
          <a:blip r:embed="rId4"/>
          <a:stretch>
            <a:fillRect/>
          </a:stretch>
        </p:blipFill>
        <p:spPr>
          <a:xfrm>
            <a:off x="5245735" y="2498725"/>
            <a:ext cx="1509395" cy="986155"/>
          </a:xfrm>
          <a:prstGeom prst="rect">
            <a:avLst/>
          </a:prstGeom>
        </p:spPr>
      </p:pic>
      <p:sp>
        <p:nvSpPr>
          <p:cNvPr id="5" name="文本框 4"/>
          <p:cNvSpPr txBox="1"/>
          <p:nvPr/>
        </p:nvSpPr>
        <p:spPr>
          <a:xfrm>
            <a:off x="986790" y="3615055"/>
            <a:ext cx="9801225" cy="1650365"/>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实验步骤:往A中加入一定体积(V)的2.0 mol·L-1 NaNO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溶液、2.0 mol·L-1 NH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Cl溶液和水,充分搅拌。控制体系温度,通过分液漏斗往A中加入1.0 mol·L-1醋酸。当导管口气泡均匀稳定冒出时,开始用排水法收集气体。用秒表测量收集1.0 mL N</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所需的时间,重复多次取平均值(t)。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检验装置气密性的方法:关闭止水夹K,</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1061085" y="5395595"/>
            <a:ext cx="9770745" cy="539750"/>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【答案】通过分液漏斗往A中加水,一段时间后水难以滴入,则气密性良好</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8575040" y="353060"/>
            <a:ext cx="4064000" cy="460375"/>
          </a:xfrm>
          <a:prstGeom prst="rect">
            <a:avLst/>
          </a:prstGeom>
          <a:noFill/>
        </p:spPr>
        <p:txBody>
          <a:bodyPr wrap="square" rtlCol="0">
            <a:spAutoFit/>
          </a:bodyPr>
          <a:p>
            <a:r>
              <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例题</a:t>
            </a:r>
            <a:r>
              <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P77</a:t>
            </a:r>
            <a:endPar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81380" y="1149985"/>
            <a:ext cx="379857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考法3　化学实验安全防范</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966470" y="1734820"/>
            <a:ext cx="4413885" cy="506095"/>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防爆炸</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967105" y="2241550"/>
            <a:ext cx="9895840" cy="485775"/>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点燃可燃性气体(如CO、H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等)或用CO、H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还原Fe</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、CuO前,都要检验气体纯度。</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966470" y="2727325"/>
            <a:ext cx="1900555" cy="471170"/>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防暴沸</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967105" y="3164840"/>
            <a:ext cx="9280525" cy="541655"/>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加热液体前,要加入沸石或碎瓷片,防止暴沸。若忘加,应熄灭酒精灯,冷却后再补加。</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966470" y="3706495"/>
            <a:ext cx="2303780" cy="368300"/>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3</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防失火</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1040130" y="4074795"/>
            <a:ext cx="9547225" cy="548005"/>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实验室中的可燃物一定要远离火源,如制取乙酸乙酯时,乙醇等要尽可能离酒精灯远些。</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custDataLst>
                  <p:tags r:id="rId1"/>
                </p:custDataLst>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4" name="弧形 23"/>
              <p:cNvSpPr/>
              <p:nvPr>
                <p:custDataLst>
                  <p:tags r:id="rId2"/>
                </p:custDataLst>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custDataLst>
                <p:tags r:id="rId3"/>
              </p:custDataLst>
            </p:nvPr>
          </p:nvSpPr>
          <p:spPr>
            <a:xfrm>
              <a:off x="-334011" y="2342515"/>
              <a:ext cx="2100896" cy="2003969"/>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4800" dirty="0">
                  <a:latin typeface="+mj-lt"/>
                  <a:ea typeface="黑体" panose="02010609060101010101" charset="-122"/>
                  <a:cs typeface="+mj-lt"/>
                </a:rPr>
                <a:t>20</a:t>
              </a:r>
              <a:endParaRPr lang="en-US" altLang="zh-CN" sz="4800" dirty="0">
                <a:latin typeface="+mj-lt"/>
                <a:ea typeface="黑体" panose="02010609060101010101" charset="-122"/>
                <a:cs typeface="+mj-lt"/>
              </a:endParaRPr>
            </a:p>
          </p:txBody>
        </p:sp>
      </p:grpSp>
      <p:sp>
        <p:nvSpPr>
          <p:cNvPr id="2" name="文本框 1"/>
          <p:cNvSpPr txBox="1"/>
          <p:nvPr/>
        </p:nvSpPr>
        <p:spPr>
          <a:xfrm>
            <a:off x="4078605" y="2728595"/>
            <a:ext cx="6912610" cy="1730375"/>
          </a:xfrm>
          <a:prstGeom prst="rect">
            <a:avLst/>
          </a:prstGeom>
          <a:noFill/>
        </p:spPr>
        <p:txBody>
          <a:bodyPr wrap="square" rtlCol="0">
            <a:noAutofit/>
          </a:bodyPr>
          <a:p>
            <a:pPr algn="ctr" defTabSz="1219200">
              <a:lnSpc>
                <a:spcPct val="100000"/>
              </a:lnSpc>
              <a:spcBef>
                <a:spcPct val="0"/>
              </a:spcBef>
              <a:buFont typeface="思源宋体 CN Heavy" panose="02020900000000000000" pitchFamily="18" charset="-122"/>
              <a:buNone/>
              <a:defRPr/>
            </a:pPr>
            <a:r>
              <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考点</a:t>
            </a:r>
            <a:r>
              <a:rPr lang="en-US" altLang="zh-CN"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20</a:t>
            </a:r>
            <a:endPar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ctr" defTabSz="1219200" fontAlgn="auto">
              <a:lnSpc>
                <a:spcPts val="5500"/>
              </a:lnSpc>
              <a:spcBef>
                <a:spcPct val="0"/>
              </a:spcBef>
              <a:buFont typeface="思源宋体 CN Heavy" panose="02020900000000000000" pitchFamily="18" charset="-122"/>
              <a:buNone/>
              <a:defRPr/>
            </a:pPr>
            <a:r>
              <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常见仪器的使用与药品的保存</a:t>
            </a:r>
            <a:endParaRPr lang="zh-CN" altLang="en-US" sz="4000" b="1" dirty="0">
              <a:solidFill>
                <a:schemeClr val="bg1"/>
              </a:solidFill>
              <a:latin typeface="微软雅黑" panose="020B0503020204020204" pitchFamily="34" charset="-122"/>
              <a:ea typeface="微软雅黑" panose="020B0503020204020204" pitchFamily="34" charset="-122"/>
              <a:cs typeface="思源宋体 CN Heavy" panose="02020900000000000000" pitchFamily="18" charset="-122"/>
              <a:sym typeface="+mn-ea"/>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104900" y="1376045"/>
            <a:ext cx="4307205" cy="556260"/>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4</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防倒吸</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104900" y="1932305"/>
            <a:ext cx="9808210" cy="1224915"/>
          </a:xfrm>
          <a:prstGeom prst="rect">
            <a:avLst/>
          </a:prstGeom>
          <a:noFill/>
        </p:spPr>
        <p:txBody>
          <a:bodyPr wrap="square" rtlCol="0">
            <a:noAutofit/>
          </a:bodyPr>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利用加热法制取气体并用排水法收集气体,当实验结束时,要先撤导气管后熄灭酒精灯;吸收溶解度较大的气体时,要加装安全瓶。安全瓶通常有以下三种:</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(1)隔离式:导气管末端与易吸收气体的液体呈隔离状态。</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16" name="image104.jpeg"/>
          <p:cNvPicPr>
            <a:picLocks noChangeAspect="1"/>
          </p:cNvPicPr>
          <p:nvPr>
            <p:custDataLst>
              <p:tags r:id="rId1"/>
            </p:custDataLst>
          </p:nvPr>
        </p:nvPicPr>
        <p:blipFill>
          <a:blip r:embed="rId2"/>
          <a:stretch>
            <a:fillRect/>
          </a:stretch>
        </p:blipFill>
        <p:spPr>
          <a:xfrm>
            <a:off x="1538605" y="3427730"/>
            <a:ext cx="3695065" cy="1116330"/>
          </a:xfrm>
          <a:prstGeom prst="rect">
            <a:avLst/>
          </a:prstGeom>
        </p:spPr>
      </p:pic>
      <p:pic>
        <p:nvPicPr>
          <p:cNvPr id="117" name="image105.jpeg"/>
          <p:cNvPicPr>
            <a:picLocks noChangeAspect="1"/>
          </p:cNvPicPr>
          <p:nvPr>
            <p:custDataLst>
              <p:tags r:id="rId3"/>
            </p:custDataLst>
          </p:nvPr>
        </p:nvPicPr>
        <p:blipFill>
          <a:blip r:embed="rId4"/>
          <a:stretch>
            <a:fillRect/>
          </a:stretch>
        </p:blipFill>
        <p:spPr>
          <a:xfrm>
            <a:off x="5581650" y="3427730"/>
            <a:ext cx="2541905" cy="1131570"/>
          </a:xfrm>
          <a:prstGeom prst="rect">
            <a:avLst/>
          </a:prstGeom>
        </p:spPr>
      </p:pic>
      <p:sp>
        <p:nvSpPr>
          <p:cNvPr id="5" name="文本框 4"/>
          <p:cNvSpPr txBox="1"/>
          <p:nvPr/>
        </p:nvSpPr>
        <p:spPr>
          <a:xfrm>
            <a:off x="1337945" y="4814570"/>
            <a:ext cx="9341485" cy="1060450"/>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(2)肚容式:由于液面上部有一容积较大的空间,当液体进入该部分时,烧杯(或试管)中液面显著下降而低于漏斗口(或导管口),由于重力作用,液体又流回烧杯(或试管)中。</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1104900" y="884555"/>
            <a:ext cx="374523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考法3　化学实验安全防范</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88720" y="1511300"/>
            <a:ext cx="10074275" cy="666750"/>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(3)接收式:使用较大容积的容器接收可能倒吸来的液体,防止其进入前端装置(如气体收集装置等)。</a:t>
            </a:r>
            <a:endParaRPr lang="zh-CN" altLang="en-US" sz="2000"/>
          </a:p>
        </p:txBody>
      </p:sp>
      <p:pic>
        <p:nvPicPr>
          <p:cNvPr id="118" name="image106.jpeg"/>
          <p:cNvPicPr>
            <a:picLocks noChangeAspect="1"/>
          </p:cNvPicPr>
          <p:nvPr>
            <p:custDataLst>
              <p:tags r:id="rId1"/>
            </p:custDataLst>
          </p:nvPr>
        </p:nvPicPr>
        <p:blipFill>
          <a:blip r:embed="rId2"/>
          <a:stretch>
            <a:fillRect/>
          </a:stretch>
        </p:blipFill>
        <p:spPr>
          <a:xfrm>
            <a:off x="2014855" y="2422525"/>
            <a:ext cx="1216025" cy="1205230"/>
          </a:xfrm>
          <a:prstGeom prst="rect">
            <a:avLst/>
          </a:prstGeom>
        </p:spPr>
      </p:pic>
      <p:pic>
        <p:nvPicPr>
          <p:cNvPr id="119" name="image107.jpeg"/>
          <p:cNvPicPr>
            <a:picLocks noChangeAspect="1"/>
          </p:cNvPicPr>
          <p:nvPr>
            <p:custDataLst>
              <p:tags r:id="rId3"/>
            </p:custDataLst>
          </p:nvPr>
        </p:nvPicPr>
        <p:blipFill>
          <a:blip r:embed="rId4"/>
          <a:stretch>
            <a:fillRect/>
          </a:stretch>
        </p:blipFill>
        <p:spPr>
          <a:xfrm>
            <a:off x="3813175" y="2422525"/>
            <a:ext cx="998220" cy="1205865"/>
          </a:xfrm>
          <a:prstGeom prst="rect">
            <a:avLst/>
          </a:prstGeom>
        </p:spPr>
      </p:pic>
      <p:pic>
        <p:nvPicPr>
          <p:cNvPr id="120" name="image108.jpeg"/>
          <p:cNvPicPr>
            <a:picLocks noChangeAspect="1"/>
          </p:cNvPicPr>
          <p:nvPr>
            <p:custDataLst>
              <p:tags r:id="rId5"/>
            </p:custDataLst>
          </p:nvPr>
        </p:nvPicPr>
        <p:blipFill>
          <a:blip r:embed="rId6"/>
          <a:stretch>
            <a:fillRect/>
          </a:stretch>
        </p:blipFill>
        <p:spPr>
          <a:xfrm>
            <a:off x="5491480" y="2422525"/>
            <a:ext cx="1209675" cy="1204595"/>
          </a:xfrm>
          <a:prstGeom prst="rect">
            <a:avLst/>
          </a:prstGeom>
        </p:spPr>
      </p:pic>
      <p:sp>
        <p:nvSpPr>
          <p:cNvPr id="3" name="文本框 2"/>
          <p:cNvSpPr txBox="1"/>
          <p:nvPr/>
        </p:nvSpPr>
        <p:spPr>
          <a:xfrm>
            <a:off x="2177415" y="4400550"/>
            <a:ext cx="6261100" cy="302895"/>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rPr>
              <a:t>接收式与肚容式主要区别是液体不再回流到原容器。</a:t>
            </a:r>
            <a:endParaRPr lang="zh-CN" altLang="en-US" sz="2000">
              <a:latin typeface="微软雅黑" panose="020B0503020204020204" pitchFamily="34" charset="-122"/>
              <a:ea typeface="微软雅黑" panose="020B0503020204020204" pitchFamily="34" charset="-122"/>
            </a:endParaRPr>
          </a:p>
        </p:txBody>
      </p:sp>
      <p:pic>
        <p:nvPicPr>
          <p:cNvPr id="121" name="image109.jpeg"/>
          <p:cNvPicPr>
            <a:picLocks noChangeAspect="1"/>
          </p:cNvPicPr>
          <p:nvPr>
            <p:custDataLst>
              <p:tags r:id="rId7"/>
            </p:custDataLst>
          </p:nvPr>
        </p:nvPicPr>
        <p:blipFill>
          <a:blip r:embed="rId8"/>
          <a:stretch>
            <a:fillRect/>
          </a:stretch>
        </p:blipFill>
        <p:spPr>
          <a:xfrm>
            <a:off x="1125220" y="4464050"/>
            <a:ext cx="986790" cy="302895"/>
          </a:xfrm>
          <a:prstGeom prst="rect">
            <a:avLst/>
          </a:prstGeom>
        </p:spPr>
      </p:pic>
      <p:sp>
        <p:nvSpPr>
          <p:cNvPr id="4" name="文本框 3"/>
          <p:cNvSpPr txBox="1"/>
          <p:nvPr/>
        </p:nvSpPr>
        <p:spPr>
          <a:xfrm>
            <a:off x="1125220" y="1050925"/>
            <a:ext cx="406400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考法3　化学实验安全防范</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12495" y="1329055"/>
            <a:ext cx="4064000"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5</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防堵塞</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23" name="image111.jpeg"/>
          <p:cNvPicPr>
            <a:picLocks noChangeAspect="1"/>
          </p:cNvPicPr>
          <p:nvPr>
            <p:custDataLst>
              <p:tags r:id="rId1"/>
            </p:custDataLst>
          </p:nvPr>
        </p:nvPicPr>
        <p:blipFill>
          <a:blip r:embed="rId2"/>
          <a:stretch>
            <a:fillRect/>
          </a:stretch>
        </p:blipFill>
        <p:spPr>
          <a:xfrm>
            <a:off x="1337310" y="2770505"/>
            <a:ext cx="2221230" cy="1456055"/>
          </a:xfrm>
          <a:prstGeom prst="rect">
            <a:avLst/>
          </a:prstGeom>
        </p:spPr>
      </p:pic>
      <p:sp>
        <p:nvSpPr>
          <p:cNvPr id="3" name="文本框 2"/>
          <p:cNvSpPr txBox="1"/>
          <p:nvPr/>
        </p:nvSpPr>
        <p:spPr>
          <a:xfrm>
            <a:off x="912495" y="1990725"/>
            <a:ext cx="9469755" cy="779780"/>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(1)液封式:避免了因导管堵塞而使容器内压强过大引发的爆炸,也便于立即发现堵塞。</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(2)恒压式:使分液漏斗与烧瓶内气压相同,保证漏斗中液体顺利流下。</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24" name="image112.jpeg"/>
          <p:cNvPicPr>
            <a:picLocks noChangeAspect="1"/>
          </p:cNvPicPr>
          <p:nvPr>
            <p:custDataLst>
              <p:tags r:id="rId3"/>
            </p:custDataLst>
          </p:nvPr>
        </p:nvPicPr>
        <p:blipFill>
          <a:blip r:embed="rId4"/>
          <a:stretch>
            <a:fillRect/>
          </a:stretch>
        </p:blipFill>
        <p:spPr>
          <a:xfrm>
            <a:off x="4121150" y="2770505"/>
            <a:ext cx="3613150" cy="1477645"/>
          </a:xfrm>
          <a:prstGeom prst="rect">
            <a:avLst/>
          </a:prstGeom>
        </p:spPr>
      </p:pic>
      <p:sp>
        <p:nvSpPr>
          <p:cNvPr id="4" name="文本框 3"/>
          <p:cNvSpPr txBox="1"/>
          <p:nvPr/>
        </p:nvSpPr>
        <p:spPr>
          <a:xfrm>
            <a:off x="1188720" y="4396105"/>
            <a:ext cx="9448800" cy="1437005"/>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(3)防堵式:在较细的导管口处放一团棉花或玻璃丝,防止固体粉末或浆状液体进入导气管而堵塞导管。例如制少量C</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气体时可用防堵式Ⅰ。</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25" name="image113.jpeg"/>
          <p:cNvPicPr>
            <a:picLocks noChangeAspect="1"/>
          </p:cNvPicPr>
          <p:nvPr>
            <p:custDataLst>
              <p:tags r:id="rId5"/>
            </p:custDataLst>
          </p:nvPr>
        </p:nvPicPr>
        <p:blipFill>
          <a:blip r:embed="rId6"/>
          <a:stretch>
            <a:fillRect/>
          </a:stretch>
        </p:blipFill>
        <p:spPr>
          <a:xfrm>
            <a:off x="3558540" y="5229225"/>
            <a:ext cx="4756150" cy="1028700"/>
          </a:xfrm>
          <a:prstGeom prst="rect">
            <a:avLst/>
          </a:prstGeom>
        </p:spPr>
      </p:pic>
      <p:sp>
        <p:nvSpPr>
          <p:cNvPr id="5" name="文本框 4"/>
          <p:cNvSpPr txBox="1"/>
          <p:nvPr/>
        </p:nvSpPr>
        <p:spPr>
          <a:xfrm>
            <a:off x="1029335" y="937895"/>
            <a:ext cx="383032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考法3　化学实验安全防范</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84860" y="1549400"/>
            <a:ext cx="4064000"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6</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防污染</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1051560" y="2080260"/>
            <a:ext cx="10062845" cy="1139190"/>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制取有毒气体(如CO、SO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、NO、NO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等)时,应在通风橱中进行,并安装以下处理装置:</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27" name="image115.jpeg"/>
          <p:cNvPicPr>
            <a:picLocks noChangeAspect="1"/>
          </p:cNvPicPr>
          <p:nvPr>
            <p:custDataLst>
              <p:tags r:id="rId1"/>
            </p:custDataLst>
          </p:nvPr>
        </p:nvPicPr>
        <p:blipFill>
          <a:blip r:embed="rId2"/>
          <a:stretch>
            <a:fillRect/>
          </a:stretch>
        </p:blipFill>
        <p:spPr>
          <a:xfrm>
            <a:off x="2189480" y="2894965"/>
            <a:ext cx="6177280" cy="1292225"/>
          </a:xfrm>
          <a:prstGeom prst="rect">
            <a:avLst/>
          </a:prstGeom>
        </p:spPr>
      </p:pic>
      <p:sp>
        <p:nvSpPr>
          <p:cNvPr id="4" name="文本框 3"/>
          <p:cNvSpPr txBox="1"/>
          <p:nvPr/>
        </p:nvSpPr>
        <p:spPr>
          <a:xfrm>
            <a:off x="1103630" y="4527550"/>
            <a:ext cx="9766935" cy="101473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(1)燃烧式:可燃性气体(如CO、H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)通过燃烧除去。</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(2)吸收式:有毒气体如Cl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S等通过与碱溶液反应除去。</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(3)收集式:用气囊将有害气体收集起来,另做处理。</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784860" y="956945"/>
            <a:ext cx="406400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考法3　化学实验安全防范</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custDataLst>
                  <p:tags r:id="rId1"/>
                </p:custDataLst>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4" name="弧形 23"/>
              <p:cNvSpPr/>
              <p:nvPr>
                <p:custDataLst>
                  <p:tags r:id="rId2"/>
                </p:custDataLst>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custDataLst>
                <p:tags r:id="rId3"/>
              </p:custDataLst>
            </p:nvPr>
          </p:nvSpPr>
          <p:spPr>
            <a:xfrm>
              <a:off x="-334011" y="2342515"/>
              <a:ext cx="2100896" cy="2003969"/>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4800" dirty="0">
                  <a:latin typeface="+mj-lt"/>
                  <a:ea typeface="黑体" panose="02010609060101010101" charset="-122"/>
                  <a:cs typeface="+mj-lt"/>
                </a:rPr>
                <a:t>22</a:t>
              </a:r>
              <a:endParaRPr lang="en-US" altLang="zh-CN" sz="4800" dirty="0">
                <a:latin typeface="+mj-lt"/>
                <a:ea typeface="黑体" panose="02010609060101010101" charset="-122"/>
                <a:cs typeface="+mj-lt"/>
              </a:endParaRPr>
            </a:p>
          </p:txBody>
        </p:sp>
      </p:grpSp>
      <p:sp>
        <p:nvSpPr>
          <p:cNvPr id="3" name="文本框 2"/>
          <p:cNvSpPr txBox="1"/>
          <p:nvPr>
            <p:custDataLst>
              <p:tags r:id="rId4"/>
            </p:custDataLst>
          </p:nvPr>
        </p:nvSpPr>
        <p:spPr>
          <a:xfrm>
            <a:off x="4076065" y="3322955"/>
            <a:ext cx="7101840" cy="1555750"/>
          </a:xfrm>
          <a:prstGeom prst="rect">
            <a:avLst/>
          </a:prstGeom>
          <a:noFill/>
        </p:spPr>
        <p:txBody>
          <a:bodyPr wrap="square" rtlCol="0">
            <a:noAutofit/>
          </a:bodyPr>
          <a:p>
            <a:pPr algn="ctr"/>
            <a:r>
              <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考点</a:t>
            </a:r>
            <a:r>
              <a:rPr lang="en-US" altLang="zh-CN"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22</a:t>
            </a:r>
            <a:endPar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r>
              <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物质的检验与鉴别</a:t>
            </a:r>
            <a:endParaRPr lang="en-US" altLang="zh-CN"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80745" y="1139825"/>
            <a:ext cx="4064000" cy="428625"/>
          </a:xfrm>
          <a:prstGeom prst="rect">
            <a:avLst/>
          </a:prstGeom>
          <a:noFill/>
        </p:spPr>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物质检验的常用方法</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125220" y="1738630"/>
            <a:ext cx="4404360" cy="576580"/>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(1)物理方法</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5" name="表格 4"/>
          <p:cNvGraphicFramePr/>
          <p:nvPr>
            <p:custDataLst>
              <p:tags r:id="rId1"/>
            </p:custDataLst>
          </p:nvPr>
        </p:nvGraphicFramePr>
        <p:xfrm>
          <a:off x="1811655" y="2315845"/>
          <a:ext cx="9046210" cy="2906395"/>
        </p:xfrm>
        <a:graphic>
          <a:graphicData uri="http://schemas.openxmlformats.org/drawingml/2006/table">
            <a:tbl>
              <a:tblPr/>
              <a:tblGrid>
                <a:gridCol w="1798320"/>
                <a:gridCol w="3295015"/>
                <a:gridCol w="3952875"/>
              </a:tblGrid>
              <a:tr h="489585">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方法</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适用范围</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举例</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934085">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观察法</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Calibri" panose="020F0502020204030204" charset="0"/>
                        </a:rPr>
                        <a:t>被鉴别物质的状态、颜色等不同</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如CuCl</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800" b="0">
                          <a:latin typeface="微软雅黑" panose="020B0503020204020204" pitchFamily="34" charset="-122"/>
                          <a:ea typeface="微软雅黑" panose="020B0503020204020204" pitchFamily="34" charset="-122"/>
                          <a:cs typeface="微软雅黑" panose="020B0503020204020204" pitchFamily="34" charset="-122"/>
                        </a:rPr>
                        <a:t>、FeCl</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3</a:t>
                      </a:r>
                      <a:r>
                        <a:rPr lang="en-US" sz="1800" b="0">
                          <a:latin typeface="微软雅黑" panose="020B0503020204020204" pitchFamily="34" charset="-122"/>
                          <a:ea typeface="微软雅黑" panose="020B0503020204020204" pitchFamily="34" charset="-122"/>
                          <a:cs typeface="微软雅黑" panose="020B0503020204020204" pitchFamily="34" charset="-122"/>
                        </a:rPr>
                        <a:t>与</a:t>
                      </a:r>
                      <a:r>
                        <a:rPr lang="en-US" sz="1800" b="0">
                          <a:latin typeface="微软雅黑" panose="020B0503020204020204" pitchFamily="34" charset="-122"/>
                          <a:ea typeface="微软雅黑" panose="020B0503020204020204" pitchFamily="34" charset="-122"/>
                          <a:cs typeface="微软雅黑" panose="020B0503020204020204" pitchFamily="34" charset="-122"/>
                        </a:rPr>
                        <a:t>NaCl溶液;O</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800" b="0">
                          <a:latin typeface="微软雅黑" panose="020B0503020204020204" pitchFamily="34" charset="-122"/>
                          <a:ea typeface="微软雅黑" panose="020B0503020204020204" pitchFamily="34" charset="-122"/>
                          <a:cs typeface="微软雅黑" panose="020B0503020204020204" pitchFamily="34" charset="-122"/>
                        </a:rPr>
                        <a:t>与Cl</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800" b="0">
                          <a:latin typeface="微软雅黑" panose="020B0503020204020204" pitchFamily="34" charset="-122"/>
                          <a:ea typeface="微软雅黑" panose="020B0503020204020204" pitchFamily="34" charset="-122"/>
                          <a:cs typeface="微软雅黑" panose="020B0503020204020204" pitchFamily="34" charset="-122"/>
                        </a:rPr>
                        <a:t>等</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932815">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水溶法</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Calibri" panose="020F0502020204030204" charset="0"/>
                        </a:rPr>
                        <a:t>被鉴别物质在水中的溶解现象不同</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如Na</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800" b="0">
                          <a:latin typeface="微软雅黑" panose="020B0503020204020204" pitchFamily="34" charset="-122"/>
                          <a:ea typeface="微软雅黑" panose="020B0503020204020204" pitchFamily="34" charset="-122"/>
                          <a:cs typeface="微软雅黑" panose="020B0503020204020204" pitchFamily="34" charset="-122"/>
                        </a:rPr>
                        <a:t>CO</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3</a:t>
                      </a:r>
                      <a:r>
                        <a:rPr lang="en-US" sz="1800" b="0">
                          <a:latin typeface="微软雅黑" panose="020B0503020204020204" pitchFamily="34" charset="-122"/>
                          <a:ea typeface="微软雅黑" panose="020B0503020204020204" pitchFamily="34" charset="-122"/>
                          <a:cs typeface="微软雅黑" panose="020B0503020204020204" pitchFamily="34" charset="-122"/>
                        </a:rPr>
                        <a:t>与CaCO</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3</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49910">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焰色试验法</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Calibri" panose="020F0502020204030204" charset="0"/>
                        </a:rPr>
                        <a:t>某些金属或金属离子</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Calibri" panose="020F0502020204030204" charset="0"/>
                        </a:rPr>
                        <a:t>如钾盐、钠盐的鉴别</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
        <p:nvSpPr>
          <p:cNvPr id="6" name="文本框 5"/>
          <p:cNvSpPr txBox="1"/>
          <p:nvPr/>
        </p:nvSpPr>
        <p:spPr>
          <a:xfrm>
            <a:off x="1125220" y="4112895"/>
            <a:ext cx="4286885" cy="432435"/>
          </a:xfrm>
          <a:prstGeom prst="rect">
            <a:avLst/>
          </a:prstGeom>
          <a:noFill/>
        </p:spPr>
        <p:txBody>
          <a:bodyPr wrap="square" rtlCol="0">
            <a:noAutofit/>
          </a:bodyPr>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464945" y="1245870"/>
            <a:ext cx="4064000" cy="368300"/>
          </a:xfrm>
          <a:prstGeom prst="rect">
            <a:avLst/>
          </a:prstGeom>
          <a:noFill/>
        </p:spPr>
        <p:txBody>
          <a:bodyPr wrap="square" rtlCol="0">
            <a:spAutoFit/>
          </a:bodyPr>
          <a:p>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(2)化学方法</a:t>
            </a:r>
            <a:endParaRPr lang="zh-CN" altLang="en-US"/>
          </a:p>
        </p:txBody>
      </p:sp>
      <p:graphicFrame>
        <p:nvGraphicFramePr>
          <p:cNvPr id="13" name="表格 12"/>
          <p:cNvGraphicFramePr/>
          <p:nvPr>
            <p:custDataLst>
              <p:tags r:id="rId1"/>
            </p:custDataLst>
          </p:nvPr>
        </p:nvGraphicFramePr>
        <p:xfrm>
          <a:off x="2129790" y="1898650"/>
          <a:ext cx="8536940" cy="3898900"/>
        </p:xfrm>
        <a:graphic>
          <a:graphicData uri="http://schemas.openxmlformats.org/drawingml/2006/table">
            <a:tbl>
              <a:tblPr/>
              <a:tblGrid>
                <a:gridCol w="1663065"/>
                <a:gridCol w="2544445"/>
                <a:gridCol w="4329430"/>
              </a:tblGrid>
              <a:tr h="242570">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方法</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适用范围</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举例</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744220">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加热法</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易分解的物质</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如含HC    、N     的某些盐类及结晶水合物等可通过其加热分解产物进行检验</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196975">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显色法</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Calibri" panose="020F0502020204030204" charset="0"/>
                        </a:rPr>
                        <a:t>某些离子在特定试剂中显示特殊颜色</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如用石蕊、酚酞、pH试纸检验H</a:t>
                      </a:r>
                      <a:r>
                        <a:rPr lang="en-US" sz="1800" b="0" baseline="30000">
                          <a:latin typeface="微软雅黑" panose="020B0503020204020204" pitchFamily="34" charset="-122"/>
                          <a:ea typeface="微软雅黑" panose="020B0503020204020204" pitchFamily="34" charset="-122"/>
                          <a:cs typeface="微软雅黑" panose="020B0503020204020204" pitchFamily="34" charset="-122"/>
                        </a:rPr>
                        <a:t>+</a:t>
                      </a:r>
                      <a:r>
                        <a:rPr lang="en-US" sz="1800" b="0">
                          <a:latin typeface="微软雅黑" panose="020B0503020204020204" pitchFamily="34" charset="-122"/>
                          <a:ea typeface="微软雅黑" panose="020B0503020204020204" pitchFamily="34" charset="-122"/>
                          <a:cs typeface="微软雅黑" panose="020B0503020204020204" pitchFamily="34" charset="-122"/>
                        </a:rPr>
                        <a:t>或OH</a:t>
                      </a:r>
                      <a:r>
                        <a:rPr lang="en-US" sz="1800" b="0" baseline="30000">
                          <a:latin typeface="微软雅黑" panose="020B0503020204020204" pitchFamily="34" charset="-122"/>
                          <a:ea typeface="微软雅黑" panose="020B0503020204020204" pitchFamily="34" charset="-122"/>
                          <a:cs typeface="微软雅黑" panose="020B0503020204020204" pitchFamily="34" charset="-122"/>
                        </a:rPr>
                        <a:t>-</a:t>
                      </a:r>
                      <a:r>
                        <a:rPr lang="en-US" sz="1800" b="0">
                          <a:latin typeface="微软雅黑" panose="020B0503020204020204" pitchFamily="34" charset="-122"/>
                          <a:ea typeface="微软雅黑" panose="020B0503020204020204" pitchFamily="34" charset="-122"/>
                          <a:cs typeface="微软雅黑" panose="020B0503020204020204" pitchFamily="34" charset="-122"/>
                        </a:rPr>
                        <a:t>;利用Fe</a:t>
                      </a:r>
                      <a:r>
                        <a:rPr lang="en-US" sz="1800" b="0" baseline="30000">
                          <a:latin typeface="微软雅黑" panose="020B0503020204020204" pitchFamily="34" charset="-122"/>
                          <a:ea typeface="微软雅黑" panose="020B0503020204020204" pitchFamily="34" charset="-122"/>
                          <a:cs typeface="微软雅黑" panose="020B0503020204020204" pitchFamily="34" charset="-122"/>
                        </a:rPr>
                        <a:t>3+</a:t>
                      </a:r>
                      <a:r>
                        <a:rPr lang="en-US" sz="1800" b="0">
                          <a:latin typeface="微软雅黑" panose="020B0503020204020204" pitchFamily="34" charset="-122"/>
                          <a:ea typeface="微软雅黑" panose="020B0503020204020204" pitchFamily="34" charset="-122"/>
                          <a:cs typeface="微软雅黑" panose="020B0503020204020204" pitchFamily="34" charset="-122"/>
                        </a:rPr>
                        <a:t>遇 SCN</a:t>
                      </a:r>
                      <a:r>
                        <a:rPr lang="en-US" sz="1800" b="0" baseline="30000">
                          <a:latin typeface="微软雅黑" panose="020B0503020204020204" pitchFamily="34" charset="-122"/>
                          <a:ea typeface="微软雅黑" panose="020B0503020204020204" pitchFamily="34" charset="-122"/>
                          <a:cs typeface="微软雅黑" panose="020B0503020204020204" pitchFamily="34" charset="-122"/>
                        </a:rPr>
                        <a:t>-</a:t>
                      </a:r>
                      <a:r>
                        <a:rPr lang="en-US" sz="1800" b="0">
                          <a:latin typeface="微软雅黑" panose="020B0503020204020204" pitchFamily="34" charset="-122"/>
                          <a:ea typeface="微软雅黑" panose="020B0503020204020204" pitchFamily="34" charset="-122"/>
                          <a:cs typeface="微软雅黑" panose="020B0503020204020204" pitchFamily="34" charset="-122"/>
                        </a:rPr>
                        <a:t>呈红色,遇         呈紫色等现象进行检验</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85775">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水溶法</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Calibri" panose="020F0502020204030204" charset="0"/>
                        </a:rPr>
                        <a:t>被鉴别物质加水后有特殊现象</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如无水CuSO</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4</a:t>
                      </a:r>
                      <a:r>
                        <a:rPr lang="en-US" sz="1800" b="0">
                          <a:latin typeface="微软雅黑" panose="020B0503020204020204" pitchFamily="34" charset="-122"/>
                          <a:ea typeface="微软雅黑" panose="020B0503020204020204" pitchFamily="34" charset="-122"/>
                          <a:cs typeface="微软雅黑" panose="020B0503020204020204" pitchFamily="34" charset="-122"/>
                        </a:rPr>
                        <a:t>加水变蓝,CaC</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800" b="0">
                          <a:latin typeface="微软雅黑" panose="020B0503020204020204" pitchFamily="34" charset="-122"/>
                          <a:ea typeface="微软雅黑" panose="020B0503020204020204" pitchFamily="34" charset="-122"/>
                          <a:cs typeface="微软雅黑" panose="020B0503020204020204" pitchFamily="34" charset="-122"/>
                        </a:rPr>
                        <a:t>加水产生气体</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85140">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点燃法</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Calibri" panose="020F0502020204030204" charset="0"/>
                        </a:rPr>
                        <a:t>可燃物的燃烧现象、产物不同</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如H</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800" b="0">
                          <a:latin typeface="微软雅黑" panose="020B0503020204020204" pitchFamily="34" charset="-122"/>
                          <a:ea typeface="微软雅黑" panose="020B0503020204020204" pitchFamily="34" charset="-122"/>
                          <a:cs typeface="微软雅黑" panose="020B0503020204020204" pitchFamily="34" charset="-122"/>
                        </a:rPr>
                        <a:t>在Cl</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800" b="0">
                          <a:latin typeface="微软雅黑" panose="020B0503020204020204" pitchFamily="34" charset="-122"/>
                          <a:ea typeface="微软雅黑" panose="020B0503020204020204" pitchFamily="34" charset="-122"/>
                          <a:cs typeface="微软雅黑" panose="020B0503020204020204" pitchFamily="34" charset="-122"/>
                        </a:rPr>
                        <a:t>中燃烧呈</a:t>
                      </a:r>
                      <a:r>
                        <a:rPr lang="en-US" sz="1800" b="0" u="wavy">
                          <a:latin typeface="微软雅黑" panose="020B0503020204020204" pitchFamily="34" charset="-122"/>
                          <a:ea typeface="微软雅黑" panose="020B0503020204020204" pitchFamily="34" charset="-122"/>
                          <a:cs typeface="微软雅黑" panose="020B0503020204020204" pitchFamily="34" charset="-122"/>
                        </a:rPr>
                        <a:t>苍白色</a:t>
                      </a:r>
                      <a:r>
                        <a:rPr lang="en-US" sz="1800" b="0">
                          <a:latin typeface="微软雅黑" panose="020B0503020204020204" pitchFamily="34" charset="-122"/>
                          <a:ea typeface="微软雅黑" panose="020B0503020204020204" pitchFamily="34" charset="-122"/>
                          <a:cs typeface="微软雅黑" panose="020B0503020204020204" pitchFamily="34" charset="-122"/>
                        </a:rPr>
                        <a:t>火焰</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744220">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指定试剂法</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Calibri" panose="020F0502020204030204" charset="0"/>
                        </a:rPr>
                        <a:t>待鉴别物质与指定试剂反应的现象存在差异性</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如(NH</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4</a:t>
                      </a:r>
                      <a:r>
                        <a:rPr lang="en-US" sz="1800" b="0">
                          <a:latin typeface="微软雅黑" panose="020B0503020204020204" pitchFamily="34" charset="-122"/>
                          <a:ea typeface="微软雅黑" panose="020B0503020204020204" pitchFamily="34" charset="-122"/>
                          <a:cs typeface="微软雅黑" panose="020B0503020204020204" pitchFamily="34" charset="-122"/>
                        </a:rPr>
                        <a:t>)</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800" b="0">
                          <a:latin typeface="微软雅黑" panose="020B0503020204020204" pitchFamily="34" charset="-122"/>
                          <a:ea typeface="微软雅黑" panose="020B0503020204020204" pitchFamily="34" charset="-122"/>
                          <a:cs typeface="微软雅黑" panose="020B0503020204020204" pitchFamily="34" charset="-122"/>
                        </a:rPr>
                        <a:t>SO</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4</a:t>
                      </a:r>
                      <a:r>
                        <a:rPr lang="en-US" sz="1800" b="0">
                          <a:latin typeface="微软雅黑" panose="020B0503020204020204" pitchFamily="34" charset="-122"/>
                          <a:ea typeface="微软雅黑" panose="020B0503020204020204" pitchFamily="34" charset="-122"/>
                          <a:cs typeface="微软雅黑" panose="020B0503020204020204" pitchFamily="34" charset="-122"/>
                        </a:rPr>
                        <a:t>、Na</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800" b="0">
                          <a:latin typeface="微软雅黑" panose="020B0503020204020204" pitchFamily="34" charset="-122"/>
                          <a:ea typeface="微软雅黑" panose="020B0503020204020204" pitchFamily="34" charset="-122"/>
                          <a:cs typeface="微软雅黑" panose="020B0503020204020204" pitchFamily="34" charset="-122"/>
                        </a:rPr>
                        <a:t>SO</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4</a:t>
                      </a:r>
                      <a:r>
                        <a:rPr lang="en-US" sz="1800" b="0">
                          <a:latin typeface="微软雅黑" panose="020B0503020204020204" pitchFamily="34" charset="-122"/>
                          <a:ea typeface="微软雅黑" panose="020B0503020204020204" pitchFamily="34" charset="-122"/>
                          <a:cs typeface="微软雅黑" panose="020B0503020204020204" pitchFamily="34" charset="-122"/>
                        </a:rPr>
                        <a:t>、NH</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4</a:t>
                      </a:r>
                      <a:r>
                        <a:rPr lang="en-US" sz="1800" b="0">
                          <a:latin typeface="微软雅黑" panose="020B0503020204020204" pitchFamily="34" charset="-122"/>
                          <a:ea typeface="微软雅黑" panose="020B0503020204020204" pitchFamily="34" charset="-122"/>
                          <a:cs typeface="微软雅黑" panose="020B0503020204020204" pitchFamily="34" charset="-122"/>
                        </a:rPr>
                        <a:t>Cl、</a:t>
                      </a:r>
                      <a:r>
                        <a:rPr lang="en-US" sz="1800" b="0">
                          <a:latin typeface="微软雅黑" panose="020B0503020204020204" pitchFamily="34" charset="-122"/>
                          <a:ea typeface="微软雅黑" panose="020B0503020204020204" pitchFamily="34" charset="-122"/>
                          <a:cs typeface="微软雅黑" panose="020B0503020204020204" pitchFamily="34" charset="-122"/>
                        </a:rPr>
                        <a:t>NaCl四种无色溶液,可选择</a:t>
                      </a:r>
                      <a:r>
                        <a:rPr lang="en-US" sz="1800" b="0">
                          <a:latin typeface="微软雅黑" panose="020B0503020204020204" pitchFamily="34" charset="-122"/>
                          <a:ea typeface="微软雅黑" panose="020B0503020204020204" pitchFamily="34" charset="-122"/>
                          <a:cs typeface="微软雅黑" panose="020B0503020204020204" pitchFamily="34" charset="-122"/>
                        </a:rPr>
                        <a:t>Ba(OH)</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800" b="0">
                          <a:latin typeface="微软雅黑" panose="020B0503020204020204" pitchFamily="34" charset="-122"/>
                          <a:ea typeface="微软雅黑" panose="020B0503020204020204" pitchFamily="34" charset="-122"/>
                          <a:cs typeface="微软雅黑" panose="020B0503020204020204" pitchFamily="34" charset="-122"/>
                        </a:rPr>
                        <a:t>来鉴别</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pic>
        <p:nvPicPr>
          <p:cNvPr id="15" name="图片 14"/>
          <p:cNvPicPr/>
          <p:nvPr/>
        </p:nvPicPr>
        <p:blipFill>
          <a:blip r:embed="rId2"/>
          <a:stretch>
            <a:fillRect/>
          </a:stretch>
        </p:blipFill>
        <p:spPr>
          <a:xfrm>
            <a:off x="7114540" y="2282825"/>
            <a:ext cx="309880" cy="287655"/>
          </a:xfrm>
          <a:prstGeom prst="rect">
            <a:avLst/>
          </a:prstGeom>
          <a:noFill/>
          <a:ln w="9525">
            <a:noFill/>
          </a:ln>
        </p:spPr>
      </p:pic>
      <p:pic>
        <p:nvPicPr>
          <p:cNvPr id="16" name="图片 15"/>
          <p:cNvPicPr/>
          <p:nvPr/>
        </p:nvPicPr>
        <p:blipFill>
          <a:blip r:embed="rId3"/>
          <a:stretch>
            <a:fillRect/>
          </a:stretch>
        </p:blipFill>
        <p:spPr>
          <a:xfrm>
            <a:off x="8876665" y="3429000"/>
            <a:ext cx="548640" cy="218440"/>
          </a:xfrm>
          <a:prstGeom prst="rect">
            <a:avLst/>
          </a:prstGeom>
          <a:noFill/>
          <a:ln w="9525">
            <a:noFill/>
          </a:ln>
        </p:spPr>
      </p:pic>
      <p:pic>
        <p:nvPicPr>
          <p:cNvPr id="17" name="图片 16" descr="QQ图片20240118231615"/>
          <p:cNvPicPr>
            <a:picLocks noChangeAspect="1"/>
          </p:cNvPicPr>
          <p:nvPr/>
        </p:nvPicPr>
        <p:blipFill>
          <a:blip r:embed="rId4"/>
          <a:stretch>
            <a:fillRect/>
          </a:stretch>
        </p:blipFill>
        <p:spPr>
          <a:xfrm>
            <a:off x="7811135" y="2282825"/>
            <a:ext cx="284480" cy="291465"/>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12495" y="948690"/>
            <a:ext cx="7950200" cy="399415"/>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离子的检验(详见本书第1章考点</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3)</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911860" y="1348740"/>
            <a:ext cx="4415155" cy="372110"/>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3</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常见气体的检验</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p:nvPr/>
        </p:nvPicPr>
        <p:blipFill>
          <a:blip r:embed="rId1"/>
          <a:stretch>
            <a:fillRect/>
          </a:stretch>
        </p:blipFill>
        <p:spPr>
          <a:xfrm>
            <a:off x="6784975" y="5376545"/>
            <a:ext cx="198120" cy="144780"/>
          </a:xfrm>
          <a:prstGeom prst="rect">
            <a:avLst/>
          </a:prstGeom>
          <a:noFill/>
          <a:ln w="9525">
            <a:noFill/>
          </a:ln>
        </p:spPr>
      </p:pic>
      <p:graphicFrame>
        <p:nvGraphicFramePr>
          <p:cNvPr id="6" name="表格 5"/>
          <p:cNvGraphicFramePr/>
          <p:nvPr>
            <p:custDataLst>
              <p:tags r:id="rId2"/>
            </p:custDataLst>
          </p:nvPr>
        </p:nvGraphicFramePr>
        <p:xfrm>
          <a:off x="1087755" y="1721485"/>
          <a:ext cx="9843770" cy="4419600"/>
        </p:xfrm>
        <a:graphic>
          <a:graphicData uri="http://schemas.openxmlformats.org/drawingml/2006/table">
            <a:tbl>
              <a:tblPr/>
              <a:tblGrid>
                <a:gridCol w="741045"/>
                <a:gridCol w="3348990"/>
                <a:gridCol w="3387090"/>
                <a:gridCol w="2366645"/>
              </a:tblGrid>
              <a:tr h="242570">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气体</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检验方法</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现象</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注意和说明</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49910">
                <a:tc>
                  <a:txBody>
                    <a:bodyPr/>
                    <a:p>
                      <a:pPr indent="0" algn="ctr">
                        <a:buNone/>
                      </a:pPr>
                      <a:r>
                        <a:rPr lang="en-US" sz="1400" b="0">
                          <a:latin typeface="微软雅黑" panose="020B0503020204020204" pitchFamily="34" charset="-122"/>
                          <a:ea typeface="微软雅黑" panose="020B0503020204020204" pitchFamily="34" charset="-122"/>
                          <a:cs typeface="NEU-BZ" charset="0"/>
                        </a:rPr>
                        <a:t>H</a:t>
                      </a:r>
                      <a:r>
                        <a:rPr lang="en-US" sz="1400" b="0" baseline="-25000">
                          <a:latin typeface="微软雅黑" panose="020B0503020204020204" pitchFamily="34" charset="-122"/>
                          <a:ea typeface="微软雅黑" panose="020B0503020204020204" pitchFamily="34" charset="-122"/>
                          <a:cs typeface="NEU-BZ" charset="0"/>
                        </a:rPr>
                        <a:t>2</a:t>
                      </a:r>
                      <a:endParaRPr lang="en-US" altLang="en-US" sz="14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400" b="0">
                          <a:latin typeface="微软雅黑" panose="020B0503020204020204" pitchFamily="34" charset="-122"/>
                          <a:ea typeface="微软雅黑" panose="020B0503020204020204" pitchFamily="34" charset="-122"/>
                          <a:cs typeface="微软雅黑" panose="020B0503020204020204" pitchFamily="34" charset="-122"/>
                        </a:rPr>
                        <a:t>将待检气体通过尖嘴玻璃导气管并在空气中点燃,在火焰上方罩一个干冷的烧杯</a:t>
                      </a:r>
                      <a:endParaRPr lang="en-US" altLang="en-US" sz="14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400" b="0">
                          <a:latin typeface="微软雅黑" panose="020B0503020204020204" pitchFamily="34" charset="-122"/>
                          <a:ea typeface="微软雅黑" panose="020B0503020204020204" pitchFamily="34" charset="-122"/>
                          <a:cs typeface="微软雅黑" panose="020B0503020204020204" pitchFamily="34" charset="-122"/>
                        </a:rPr>
                        <a:t>淡蓝色火焰,烧杯内壁有水珠</a:t>
                      </a:r>
                      <a:endParaRPr lang="en-US" altLang="en-US" sz="14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400" b="0">
                          <a:latin typeface="微软雅黑" panose="020B0503020204020204" pitchFamily="34" charset="-122"/>
                          <a:ea typeface="微软雅黑" panose="020B0503020204020204" pitchFamily="34" charset="-122"/>
                          <a:cs typeface="Calibri" panose="020F0502020204030204" charset="0"/>
                        </a:rPr>
                        <a:t>点燃前一定要先验纯</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75920">
                <a:tc>
                  <a:txBody>
                    <a:bodyPr/>
                    <a:p>
                      <a:pPr indent="0" algn="ctr">
                        <a:buNone/>
                      </a:pPr>
                      <a:r>
                        <a:rPr lang="en-US" sz="1400" b="0">
                          <a:latin typeface="微软雅黑" panose="020B0503020204020204" pitchFamily="34" charset="-122"/>
                          <a:ea typeface="微软雅黑" panose="020B0503020204020204" pitchFamily="34" charset="-122"/>
                          <a:cs typeface="NEU-BZ" charset="0"/>
                        </a:rPr>
                        <a:t>O</a:t>
                      </a:r>
                      <a:r>
                        <a:rPr lang="en-US" sz="1400" b="0" baseline="-25000">
                          <a:latin typeface="微软雅黑" panose="020B0503020204020204" pitchFamily="34" charset="-122"/>
                          <a:ea typeface="微软雅黑" panose="020B0503020204020204" pitchFamily="34" charset="-122"/>
                          <a:cs typeface="NEU-BZ" charset="0"/>
                        </a:rPr>
                        <a:t>2</a:t>
                      </a:r>
                      <a:endParaRPr lang="en-US" altLang="en-US" sz="14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400" b="0">
                          <a:latin typeface="微软雅黑" panose="020B0503020204020204" pitchFamily="34" charset="-122"/>
                          <a:ea typeface="微软雅黑" panose="020B0503020204020204" pitchFamily="34" charset="-122"/>
                          <a:cs typeface="Calibri" panose="020F0502020204030204" charset="0"/>
                        </a:rPr>
                        <a:t>向待检气体中插入带火星的木条</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木条复燃</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方正书宋_GBK" panose="03000509000000000000" charset="-122"/>
                        </a:rPr>
                        <a:t>—</a:t>
                      </a:r>
                      <a:endParaRPr lang="en-US" altLang="en-US" sz="1400" b="0">
                        <a:latin typeface="微软雅黑" panose="020B0503020204020204" pitchFamily="34" charset="-122"/>
                        <a:ea typeface="微软雅黑" panose="020B0503020204020204" pitchFamily="34" charset="-122"/>
                        <a:cs typeface="方正书宋_GBK" panose="03000509000000000000"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75920">
                <a:tc>
                  <a:txBody>
                    <a:bodyPr/>
                    <a:p>
                      <a:pPr indent="0" algn="ctr">
                        <a:buNone/>
                      </a:pPr>
                      <a:r>
                        <a:rPr lang="en-US" sz="1400" b="0">
                          <a:latin typeface="微软雅黑" panose="020B0503020204020204" pitchFamily="34" charset="-122"/>
                          <a:ea typeface="微软雅黑" panose="020B0503020204020204" pitchFamily="34" charset="-122"/>
                          <a:cs typeface="NEU-BZ" charset="0"/>
                        </a:rPr>
                        <a:t>Cl</a:t>
                      </a:r>
                      <a:r>
                        <a:rPr lang="en-US" sz="1400" b="0" baseline="-25000">
                          <a:latin typeface="微软雅黑" panose="020B0503020204020204" pitchFamily="34" charset="-122"/>
                          <a:ea typeface="微软雅黑" panose="020B0503020204020204" pitchFamily="34" charset="-122"/>
                          <a:cs typeface="NEU-BZ" charset="0"/>
                        </a:rPr>
                        <a:t>2</a:t>
                      </a:r>
                      <a:endParaRPr lang="en-US" altLang="en-US" sz="14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400" b="0">
                          <a:latin typeface="微软雅黑" panose="020B0503020204020204" pitchFamily="34" charset="-122"/>
                          <a:ea typeface="微软雅黑" panose="020B0503020204020204" pitchFamily="34" charset="-122"/>
                          <a:cs typeface="微软雅黑" panose="020B0503020204020204" pitchFamily="34" charset="-122"/>
                        </a:rPr>
                        <a:t>用湿润的淀粉-KI试纸靠近待检气体</a:t>
                      </a:r>
                      <a:endParaRPr lang="en-US" altLang="en-US" sz="14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试纸变蓝</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400" b="0">
                          <a:latin typeface="微软雅黑" panose="020B0503020204020204" pitchFamily="34" charset="-122"/>
                          <a:ea typeface="微软雅黑" panose="020B0503020204020204" pitchFamily="34" charset="-122"/>
                          <a:cs typeface="Calibri" panose="020F0502020204030204" charset="0"/>
                        </a:rPr>
                        <a:t>气体为黄绿色</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75285">
                <a:tc>
                  <a:txBody>
                    <a:bodyPr/>
                    <a:p>
                      <a:pPr indent="0" algn="ctr">
                        <a:buNone/>
                      </a:pPr>
                      <a:r>
                        <a:rPr lang="en-US" sz="1400" b="0">
                          <a:latin typeface="微软雅黑" panose="020B0503020204020204" pitchFamily="34" charset="-122"/>
                          <a:ea typeface="微软雅黑" panose="020B0503020204020204" pitchFamily="34" charset="-122"/>
                          <a:cs typeface="NEU-BZ" charset="0"/>
                        </a:rPr>
                        <a:t>HCl</a:t>
                      </a:r>
                      <a:endParaRPr lang="en-US" altLang="en-US" sz="14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400" b="0">
                          <a:latin typeface="微软雅黑" panose="020B0503020204020204" pitchFamily="34" charset="-122"/>
                          <a:ea typeface="微软雅黑" panose="020B0503020204020204" pitchFamily="34" charset="-122"/>
                          <a:cs typeface="Calibri" panose="020F0502020204030204" charset="0"/>
                        </a:rPr>
                        <a:t>用蘸有浓氨水的玻璃棒靠近待检气体</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产生白烟</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方正书宋_GBK" panose="03000509000000000000" charset="-122"/>
                        </a:rPr>
                        <a:t>—</a:t>
                      </a:r>
                      <a:endParaRPr lang="en-US" altLang="en-US" sz="1400" b="0">
                        <a:latin typeface="微软雅黑" panose="020B0503020204020204" pitchFamily="34" charset="-122"/>
                        <a:ea typeface="微软雅黑" panose="020B0503020204020204" pitchFamily="34" charset="-122"/>
                        <a:cs typeface="方正书宋_GBK" panose="03000509000000000000"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75920">
                <a:tc>
                  <a:txBody>
                    <a:bodyPr/>
                    <a:p>
                      <a:pPr indent="0" algn="ctr">
                        <a:buNone/>
                      </a:pPr>
                      <a:r>
                        <a:rPr lang="en-US" sz="1400" b="0">
                          <a:latin typeface="微软雅黑" panose="020B0503020204020204" pitchFamily="34" charset="-122"/>
                          <a:ea typeface="微软雅黑" panose="020B0503020204020204" pitchFamily="34" charset="-122"/>
                          <a:cs typeface="NEU-BZ" charset="0"/>
                        </a:rPr>
                        <a:t>SO</a:t>
                      </a:r>
                      <a:r>
                        <a:rPr lang="en-US" sz="1400" b="0" baseline="-25000">
                          <a:latin typeface="微软雅黑" panose="020B0503020204020204" pitchFamily="34" charset="-122"/>
                          <a:ea typeface="微软雅黑" panose="020B0503020204020204" pitchFamily="34" charset="-122"/>
                          <a:cs typeface="NEU-BZ" charset="0"/>
                        </a:rPr>
                        <a:t>2</a:t>
                      </a:r>
                      <a:endParaRPr lang="en-US" altLang="en-US" sz="14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400" b="0">
                          <a:latin typeface="微软雅黑" panose="020B0503020204020204" pitchFamily="34" charset="-122"/>
                          <a:ea typeface="微软雅黑" panose="020B0503020204020204" pitchFamily="34" charset="-122"/>
                          <a:cs typeface="微软雅黑" panose="020B0503020204020204" pitchFamily="34" charset="-122"/>
                        </a:rPr>
                        <a:t>通入品红溶液,然后加热</a:t>
                      </a:r>
                      <a:endParaRPr lang="en-US" altLang="en-US" sz="14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400" b="0">
                          <a:latin typeface="微软雅黑" panose="020B0503020204020204" pitchFamily="34" charset="-122"/>
                          <a:ea typeface="微软雅黑" panose="020B0503020204020204" pitchFamily="34" charset="-122"/>
                          <a:cs typeface="微软雅黑" panose="020B0503020204020204" pitchFamily="34" charset="-122"/>
                        </a:rPr>
                        <a:t>品红溶液褪色,加热后又恢复红色</a:t>
                      </a:r>
                      <a:endParaRPr lang="en-US" altLang="en-US" sz="14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400" b="0">
                          <a:latin typeface="微软雅黑" panose="020B0503020204020204" pitchFamily="34" charset="-122"/>
                          <a:ea typeface="微软雅黑" panose="020B0503020204020204" pitchFamily="34" charset="-122"/>
                          <a:cs typeface="微软雅黑" panose="020B0503020204020204" pitchFamily="34" charset="-122"/>
                        </a:rPr>
                        <a:t>气体无色,有刺激性气味</a:t>
                      </a:r>
                      <a:endParaRPr lang="en-US" altLang="en-US" sz="14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55930">
                <a:tc rowSpan="2">
                  <a:txBody>
                    <a:bodyPr/>
                    <a:p>
                      <a:pPr indent="0" algn="ctr">
                        <a:buNone/>
                      </a:pPr>
                      <a:r>
                        <a:rPr lang="en-US" sz="1400" b="0">
                          <a:latin typeface="微软雅黑" panose="020B0503020204020204" pitchFamily="34" charset="-122"/>
                          <a:ea typeface="微软雅黑" panose="020B0503020204020204" pitchFamily="34" charset="-122"/>
                          <a:cs typeface="NEU-BZ" charset="0"/>
                        </a:rPr>
                        <a:t>NH</a:t>
                      </a:r>
                      <a:r>
                        <a:rPr lang="en-US" sz="1400" b="0" baseline="-25000">
                          <a:latin typeface="微软雅黑" panose="020B0503020204020204" pitchFamily="34" charset="-122"/>
                          <a:ea typeface="微软雅黑" panose="020B0503020204020204" pitchFamily="34" charset="-122"/>
                          <a:cs typeface="NEU-BZ" charset="0"/>
                        </a:rPr>
                        <a:t>3</a:t>
                      </a:r>
                      <a:endParaRPr lang="en-US" altLang="en-US" sz="14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cap="flat">
                      <a:noFill/>
                    </a:lnB>
                    <a:lnTlToBr>
                      <a:noFill/>
                    </a:lnTlToBr>
                    <a:lnBlToTr>
                      <a:noFill/>
                    </a:lnBlToTr>
                    <a:noFill/>
                  </a:tcPr>
                </a:tc>
                <a:tc>
                  <a:txBody>
                    <a:bodyPr/>
                    <a:p>
                      <a:pPr indent="0">
                        <a:buNone/>
                      </a:pPr>
                      <a:r>
                        <a:rPr lang="en-US" sz="1400" b="0">
                          <a:latin typeface="微软雅黑" panose="020B0503020204020204" pitchFamily="34" charset="-122"/>
                          <a:ea typeface="微软雅黑" panose="020B0503020204020204" pitchFamily="34" charset="-122"/>
                          <a:cs typeface="Calibri" panose="020F0502020204030204" charset="0"/>
                        </a:rPr>
                        <a:t>用湿润的红色石蕊试纸检验</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试纸变蓝</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400" b="0">
                          <a:latin typeface="微软雅黑" panose="020B0503020204020204" pitchFamily="34" charset="-122"/>
                          <a:ea typeface="微软雅黑" panose="020B0503020204020204" pitchFamily="34" charset="-122"/>
                          <a:cs typeface="微软雅黑" panose="020B0503020204020204" pitchFamily="34" charset="-122"/>
                        </a:rPr>
                        <a:t>在中学阶段,遇水显碱性的气体只有NH</a:t>
                      </a:r>
                      <a:r>
                        <a:rPr lang="en-US" sz="1400" b="0" baseline="-25000">
                          <a:latin typeface="微软雅黑" panose="020B0503020204020204" pitchFamily="34" charset="-122"/>
                          <a:ea typeface="微软雅黑" panose="020B0503020204020204" pitchFamily="34" charset="-122"/>
                          <a:cs typeface="微软雅黑" panose="020B0503020204020204" pitchFamily="34" charset="-122"/>
                        </a:rPr>
                        <a:t>3</a:t>
                      </a:r>
                      <a:endParaRPr lang="en-US" altLang="en-US" sz="14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42570">
                <a:tc vMerge="1">
                  <a:tcPr>
                    <a:lnR w="12700" cap="flat" cmpd="sng">
                      <a:solidFill>
                        <a:srgbClr val="999999"/>
                      </a:solidFill>
                      <a:prstDash val="dash"/>
                      <a:headEnd type="none" w="med" len="med"/>
                      <a:tailEnd type="none" w="med" len="med"/>
                    </a:lnR>
                    <a:lnB cap="flat">
                      <a:noFill/>
                    </a:lnB>
                  </a:tcPr>
                </a:tc>
                <a:tc>
                  <a:txBody>
                    <a:bodyPr/>
                    <a:p>
                      <a:pPr indent="0">
                        <a:buNone/>
                      </a:pPr>
                      <a:r>
                        <a:rPr lang="en-US" sz="1400" b="0">
                          <a:latin typeface="微软雅黑" panose="020B0503020204020204" pitchFamily="34" charset="-122"/>
                          <a:ea typeface="微软雅黑" panose="020B0503020204020204" pitchFamily="34" charset="-122"/>
                          <a:cs typeface="Calibri" panose="020F0502020204030204" charset="0"/>
                        </a:rPr>
                        <a:t>用蘸有浓盐酸的玻璃棒靠近</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产生白烟</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方正书宋_GBK" panose="03000509000000000000" charset="-122"/>
                        </a:rPr>
                        <a:t>—</a:t>
                      </a:r>
                      <a:endParaRPr lang="en-US" altLang="en-US" sz="1400" b="0">
                        <a:latin typeface="微软雅黑" panose="020B0503020204020204" pitchFamily="34" charset="-122"/>
                        <a:ea typeface="微软雅黑" panose="020B0503020204020204" pitchFamily="34" charset="-122"/>
                        <a:cs typeface="方正书宋_GBK" panose="03000509000000000000"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57175">
                <a:tc>
                  <a:txBody>
                    <a:bodyPr/>
                    <a:p>
                      <a:pPr indent="0" algn="ctr">
                        <a:buNone/>
                      </a:pPr>
                      <a:r>
                        <a:rPr lang="en-US" sz="1400" b="0">
                          <a:latin typeface="微软雅黑" panose="020B0503020204020204" pitchFamily="34" charset="-122"/>
                          <a:ea typeface="微软雅黑" panose="020B0503020204020204" pitchFamily="34" charset="-122"/>
                          <a:cs typeface="NEU-BZ" charset="0"/>
                        </a:rPr>
                        <a:t>CO</a:t>
                      </a:r>
                      <a:r>
                        <a:rPr lang="en-US" sz="1400" b="0" baseline="-25000">
                          <a:latin typeface="微软雅黑" panose="020B0503020204020204" pitchFamily="34" charset="-122"/>
                          <a:ea typeface="微软雅黑" panose="020B0503020204020204" pitchFamily="34" charset="-122"/>
                          <a:cs typeface="NEU-BZ" charset="0"/>
                        </a:rPr>
                        <a:t>2</a:t>
                      </a:r>
                      <a:endParaRPr lang="en-US" altLang="en-US" sz="14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cap="flat">
                      <a:noFill/>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400" b="0">
                          <a:latin typeface="微软雅黑" panose="020B0503020204020204" pitchFamily="34" charset="-122"/>
                          <a:ea typeface="微软雅黑" panose="020B0503020204020204" pitchFamily="34" charset="-122"/>
                          <a:cs typeface="Calibri" panose="020F0502020204030204" charset="0"/>
                        </a:rPr>
                        <a:t>将气体通入澄清的石灰水中</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石灰水变浑浊</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气体无色无味</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75920">
                <a:tc>
                  <a:txBody>
                    <a:bodyPr/>
                    <a:p>
                      <a:pPr indent="0" algn="ctr">
                        <a:buNone/>
                      </a:pPr>
                      <a:r>
                        <a:rPr lang="en-US" sz="1400" b="0">
                          <a:latin typeface="微软雅黑" panose="020B0503020204020204" pitchFamily="34" charset="-122"/>
                          <a:ea typeface="微软雅黑" panose="020B0503020204020204" pitchFamily="34" charset="-122"/>
                          <a:cs typeface="NEU-BZ" charset="0"/>
                        </a:rPr>
                        <a:t>CO</a:t>
                      </a:r>
                      <a:endParaRPr lang="en-US" altLang="en-US" sz="14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400" b="0">
                          <a:latin typeface="微软雅黑" panose="020B0503020204020204" pitchFamily="34" charset="-122"/>
                          <a:ea typeface="微软雅黑" panose="020B0503020204020204" pitchFamily="34" charset="-122"/>
                          <a:cs typeface="微软雅黑" panose="020B0503020204020204" pitchFamily="34" charset="-122"/>
                        </a:rPr>
                        <a:t>通过灼热CuO,然后通入澄清石灰水</a:t>
                      </a:r>
                      <a:endParaRPr lang="en-US" altLang="en-US" sz="14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400" b="0">
                          <a:latin typeface="微软雅黑" panose="020B0503020204020204" pitchFamily="34" charset="-122"/>
                          <a:ea typeface="微软雅黑" panose="020B0503020204020204" pitchFamily="34" charset="-122"/>
                          <a:cs typeface="微软雅黑" panose="020B0503020204020204" pitchFamily="34" charset="-122"/>
                        </a:rPr>
                        <a:t>黑色固体变成红色,澄清石灰水变浑浊</a:t>
                      </a:r>
                      <a:endParaRPr lang="en-US" altLang="en-US" sz="14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400" b="0">
                          <a:latin typeface="微软雅黑" panose="020B0503020204020204" pitchFamily="34" charset="-122"/>
                          <a:ea typeface="微软雅黑" panose="020B0503020204020204" pitchFamily="34" charset="-122"/>
                          <a:cs typeface="微软雅黑" panose="020B0503020204020204" pitchFamily="34" charset="-122"/>
                        </a:rPr>
                        <a:t>注意与H</a:t>
                      </a:r>
                      <a:r>
                        <a:rPr lang="en-US" sz="14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400" b="0">
                          <a:latin typeface="微软雅黑" panose="020B0503020204020204" pitchFamily="34" charset="-122"/>
                          <a:ea typeface="微软雅黑" panose="020B0503020204020204" pitchFamily="34" charset="-122"/>
                          <a:cs typeface="微软雅黑" panose="020B0503020204020204" pitchFamily="34" charset="-122"/>
                        </a:rPr>
                        <a:t>的区别</a:t>
                      </a:r>
                      <a:endParaRPr lang="en-US" altLang="en-US" sz="14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42570">
                <a:tc>
                  <a:txBody>
                    <a:bodyPr/>
                    <a:p>
                      <a:pPr indent="0" algn="ctr">
                        <a:buNone/>
                      </a:pPr>
                      <a:r>
                        <a:rPr lang="en-US" sz="1400" b="0">
                          <a:latin typeface="微软雅黑" panose="020B0503020204020204" pitchFamily="34" charset="-122"/>
                          <a:ea typeface="微软雅黑" panose="020B0503020204020204" pitchFamily="34" charset="-122"/>
                          <a:cs typeface="NEU-BZ" charset="0"/>
                        </a:rPr>
                        <a:t>NO</a:t>
                      </a:r>
                      <a:endParaRPr lang="en-US" altLang="en-US" sz="14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gridSpan="2">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遇空气立即变成红棕色</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hMerge="1">
                  <a:tcPr>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tcPr>
                </a:tc>
                <a:tc>
                  <a:txBody>
                    <a:bodyPr/>
                    <a:p>
                      <a:pPr indent="0" algn="ctr">
                        <a:buNone/>
                      </a:pPr>
                      <a:r>
                        <a:rPr lang="en-US" sz="1400" b="0">
                          <a:latin typeface="微软雅黑" panose="020B0503020204020204" pitchFamily="34" charset="-122"/>
                          <a:ea typeface="微软雅黑" panose="020B0503020204020204" pitchFamily="34" charset="-122"/>
                          <a:cs typeface="方正书宋_GBK" panose="03000509000000000000" charset="-122"/>
                        </a:rPr>
                        <a:t>—</a:t>
                      </a:r>
                      <a:endParaRPr lang="en-US" altLang="en-US" sz="1400" b="0">
                        <a:latin typeface="微软雅黑" panose="020B0503020204020204" pitchFamily="34" charset="-122"/>
                        <a:ea typeface="微软雅黑" panose="020B0503020204020204" pitchFamily="34" charset="-122"/>
                        <a:cs typeface="方正书宋_GBK" panose="03000509000000000000"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49910">
                <a:tc>
                  <a:txBody>
                    <a:bodyPr/>
                    <a:p>
                      <a:pPr indent="0" algn="ctr">
                        <a:buNone/>
                      </a:pPr>
                      <a:r>
                        <a:rPr lang="en-US" sz="1400" b="0">
                          <a:latin typeface="微软雅黑" panose="020B0503020204020204" pitchFamily="34" charset="-122"/>
                          <a:ea typeface="微软雅黑" panose="020B0503020204020204" pitchFamily="34" charset="-122"/>
                          <a:cs typeface="NEU-BZ" charset="0"/>
                        </a:rPr>
                        <a:t>NO</a:t>
                      </a:r>
                      <a:r>
                        <a:rPr lang="en-US" sz="1400" b="0" baseline="-25000">
                          <a:latin typeface="微软雅黑" panose="020B0503020204020204" pitchFamily="34" charset="-122"/>
                          <a:ea typeface="微软雅黑" panose="020B0503020204020204" pitchFamily="34" charset="-122"/>
                          <a:cs typeface="NEU-BZ" charset="0"/>
                        </a:rPr>
                        <a:t>2</a:t>
                      </a:r>
                      <a:endParaRPr lang="en-US" altLang="en-US" sz="14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pitchFamily="34" charset="-122"/>
                          <a:ea typeface="微软雅黑" panose="020B0503020204020204" pitchFamily="34" charset="-122"/>
                          <a:cs typeface="微软雅黑" panose="020B0503020204020204" pitchFamily="34" charset="-122"/>
                        </a:rPr>
                        <a:t>观察溶于H</a:t>
                      </a:r>
                      <a:r>
                        <a:rPr lang="en-US" sz="14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400" b="0">
                          <a:latin typeface="微软雅黑" panose="020B0503020204020204" pitchFamily="34" charset="-122"/>
                          <a:ea typeface="微软雅黑" panose="020B0503020204020204" pitchFamily="34" charset="-122"/>
                          <a:cs typeface="微软雅黑" panose="020B0503020204020204" pitchFamily="34" charset="-122"/>
                        </a:rPr>
                        <a:t>O前后,气体颜色的变化</a:t>
                      </a:r>
                      <a:endParaRPr lang="en-US" altLang="en-US" sz="14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pitchFamily="34" charset="-122"/>
                          <a:ea typeface="微软雅黑" panose="020B0503020204020204" pitchFamily="34" charset="-122"/>
                          <a:cs typeface="微软雅黑" panose="020B0503020204020204" pitchFamily="34" charset="-122"/>
                        </a:rPr>
                        <a:t>溶于H</a:t>
                      </a:r>
                      <a:r>
                        <a:rPr lang="en-US" sz="14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400" b="0">
                          <a:latin typeface="微软雅黑" panose="020B0503020204020204" pitchFamily="34" charset="-122"/>
                          <a:ea typeface="微软雅黑" panose="020B0503020204020204" pitchFamily="34" charset="-122"/>
                          <a:cs typeface="微软雅黑" panose="020B0503020204020204" pitchFamily="34" charset="-122"/>
                        </a:rPr>
                        <a:t>O前气体呈红棕色,溶于H</a:t>
                      </a:r>
                      <a:r>
                        <a:rPr lang="en-US" sz="14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400" b="0">
                          <a:latin typeface="微软雅黑" panose="020B0503020204020204" pitchFamily="34" charset="-122"/>
                          <a:ea typeface="微软雅黑" panose="020B0503020204020204" pitchFamily="34" charset="-122"/>
                          <a:cs typeface="微软雅黑" panose="020B0503020204020204" pitchFamily="34" charset="-122"/>
                        </a:rPr>
                        <a:t>O后,气体转化为无色</a:t>
                      </a:r>
                      <a:endParaRPr lang="en-US" altLang="en-US" sz="14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pitchFamily="34" charset="-122"/>
                          <a:ea typeface="微软雅黑" panose="020B0503020204020204" pitchFamily="34" charset="-122"/>
                          <a:cs typeface="微软雅黑" panose="020B0503020204020204" pitchFamily="34" charset="-122"/>
                        </a:rPr>
                        <a:t>溶于H</a:t>
                      </a:r>
                      <a:r>
                        <a:rPr lang="en-US" sz="14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400" b="0">
                          <a:latin typeface="微软雅黑" panose="020B0503020204020204" pitchFamily="34" charset="-122"/>
                          <a:ea typeface="微软雅黑" panose="020B0503020204020204" pitchFamily="34" charset="-122"/>
                          <a:cs typeface="微软雅黑" panose="020B0503020204020204" pitchFamily="34" charset="-122"/>
                        </a:rPr>
                        <a:t>O时发生反应:3NO</a:t>
                      </a:r>
                      <a:r>
                        <a:rPr lang="en-US" sz="14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400" b="0">
                          <a:latin typeface="微软雅黑" panose="020B0503020204020204" pitchFamily="34" charset="-122"/>
                          <a:ea typeface="微软雅黑" panose="020B0503020204020204" pitchFamily="34" charset="-122"/>
                          <a:cs typeface="微软雅黑" panose="020B0503020204020204" pitchFamily="34" charset="-122"/>
                        </a:rPr>
                        <a:t>+H</a:t>
                      </a:r>
                      <a:r>
                        <a:rPr lang="en-US" sz="14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400" b="0">
                          <a:latin typeface="微软雅黑" panose="020B0503020204020204" pitchFamily="34" charset="-122"/>
                          <a:ea typeface="微软雅黑" panose="020B0503020204020204" pitchFamily="34" charset="-122"/>
                          <a:cs typeface="微软雅黑" panose="020B0503020204020204" pitchFamily="34" charset="-122"/>
                        </a:rPr>
                        <a:t>O         NO+2HNO</a:t>
                      </a:r>
                      <a:r>
                        <a:rPr lang="en-US" sz="1400" b="0" baseline="-25000">
                          <a:latin typeface="微软雅黑" panose="020B0503020204020204" pitchFamily="34" charset="-122"/>
                          <a:ea typeface="微软雅黑" panose="020B0503020204020204" pitchFamily="34" charset="-122"/>
                          <a:cs typeface="微软雅黑" panose="020B0503020204020204" pitchFamily="34" charset="-122"/>
                        </a:rPr>
                        <a:t>3</a:t>
                      </a:r>
                      <a:r>
                        <a:rPr lang="en-US" sz="1400" b="0">
                          <a:latin typeface="微软雅黑" panose="020B0503020204020204" pitchFamily="34" charset="-122"/>
                          <a:ea typeface="微软雅黑" panose="020B0503020204020204" pitchFamily="34" charset="-122"/>
                          <a:cs typeface="微软雅黑" panose="020B0503020204020204" pitchFamily="34" charset="-122"/>
                        </a:rPr>
                        <a:t>　</a:t>
                      </a:r>
                      <a:endParaRPr lang="en-US" altLang="en-US" sz="14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pic>
        <p:nvPicPr>
          <p:cNvPr id="7" name="图片 6"/>
          <p:cNvPicPr/>
          <p:nvPr/>
        </p:nvPicPr>
        <p:blipFill>
          <a:blip r:embed="rId1"/>
          <a:stretch>
            <a:fillRect/>
          </a:stretch>
        </p:blipFill>
        <p:spPr>
          <a:xfrm>
            <a:off x="6784975" y="5376545"/>
            <a:ext cx="198120" cy="144780"/>
          </a:xfrm>
          <a:prstGeom prst="rect">
            <a:avLst/>
          </a:prstGeom>
          <a:noFill/>
          <a:ln w="9525">
            <a:noFill/>
          </a:ln>
        </p:spPr>
      </p:pic>
      <p:pic>
        <p:nvPicPr>
          <p:cNvPr id="663" name="image651.jpeg" descr="source:si_idm956988336;FounderCES"/>
          <p:cNvPicPr>
            <a:picLocks noChangeAspect="1"/>
          </p:cNvPicPr>
          <p:nvPr>
            <p:custDataLst>
              <p:tags r:id="rId3"/>
            </p:custDataLst>
          </p:nvPr>
        </p:nvPicPr>
        <p:blipFill>
          <a:blip r:embed="rId4"/>
          <a:stretch>
            <a:fillRect/>
          </a:stretch>
        </p:blipFill>
        <p:spPr>
          <a:xfrm>
            <a:off x="9566275" y="5864225"/>
            <a:ext cx="403225" cy="177800"/>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61720" y="959485"/>
            <a:ext cx="4191000" cy="506095"/>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4</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有机物的检验</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表格 2"/>
          <p:cNvGraphicFramePr/>
          <p:nvPr>
            <p:custDataLst>
              <p:tags r:id="rId1"/>
            </p:custDataLst>
          </p:nvPr>
        </p:nvGraphicFramePr>
        <p:xfrm>
          <a:off x="970280" y="1358900"/>
          <a:ext cx="10282555" cy="4681220"/>
        </p:xfrm>
        <a:graphic>
          <a:graphicData uri="http://schemas.openxmlformats.org/drawingml/2006/table">
            <a:tbl>
              <a:tblPr/>
              <a:tblGrid>
                <a:gridCol w="2091055"/>
                <a:gridCol w="4149090"/>
                <a:gridCol w="4042410"/>
              </a:tblGrid>
              <a:tr h="273050">
                <a:tc>
                  <a:txBody>
                    <a:bodyPr/>
                    <a:p>
                      <a:pPr indent="0" algn="ctr">
                        <a:buNone/>
                      </a:pPr>
                      <a:r>
                        <a:rPr lang="en-US" sz="1600" b="0">
                          <a:latin typeface="微软雅黑" panose="020B0503020204020204" pitchFamily="34" charset="-122"/>
                          <a:ea typeface="微软雅黑" panose="020B0503020204020204" pitchFamily="34" charset="-122"/>
                          <a:cs typeface="Calibri" panose="020F0502020204030204" charset="0"/>
                        </a:rPr>
                        <a:t>有机物</a:t>
                      </a:r>
                      <a:endParaRPr lang="en-US" altLang="en-US" sz="16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pitchFamily="34" charset="-122"/>
                          <a:ea typeface="微软雅黑" panose="020B0503020204020204" pitchFamily="34" charset="-122"/>
                          <a:cs typeface="Calibri" panose="020F0502020204030204" charset="0"/>
                        </a:rPr>
                        <a:t>检验方法</a:t>
                      </a:r>
                      <a:endParaRPr lang="en-US" altLang="en-US" sz="16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pitchFamily="34" charset="-122"/>
                          <a:ea typeface="微软雅黑" panose="020B0503020204020204" pitchFamily="34" charset="-122"/>
                          <a:cs typeface="Calibri" panose="020F0502020204030204" charset="0"/>
                        </a:rPr>
                        <a:t>实验现象及注意事项</a:t>
                      </a:r>
                      <a:endParaRPr lang="en-US" altLang="en-US" sz="16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16890">
                <a:tc>
                  <a:txBody>
                    <a:bodyPr/>
                    <a:p>
                      <a:pPr indent="0" algn="ctr">
                        <a:buNone/>
                      </a:pPr>
                      <a:r>
                        <a:rPr lang="en-US" sz="1600" b="0">
                          <a:latin typeface="微软雅黑" panose="020B0503020204020204" pitchFamily="34" charset="-122"/>
                          <a:ea typeface="微软雅黑" panose="020B0503020204020204" pitchFamily="34" charset="-122"/>
                          <a:cs typeface="微软雅黑" panose="020B0503020204020204" pitchFamily="34" charset="-122"/>
                        </a:rPr>
                        <a:t>烯烃、炔烃(乙烯、乙炔)</a:t>
                      </a:r>
                      <a:endParaRPr lang="en-US" altLang="en-US" sz="16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600" b="0">
                          <a:latin typeface="微软雅黑" panose="020B0503020204020204" pitchFamily="34" charset="-122"/>
                          <a:ea typeface="微软雅黑" panose="020B0503020204020204" pitchFamily="34" charset="-122"/>
                          <a:cs typeface="微软雅黑" panose="020B0503020204020204" pitchFamily="34" charset="-122"/>
                        </a:rPr>
                        <a:t>溴水或KMnO</a:t>
                      </a:r>
                      <a:r>
                        <a:rPr lang="en-US" sz="1600" b="0" baseline="-25000">
                          <a:latin typeface="微软雅黑" panose="020B0503020204020204" pitchFamily="34" charset="-122"/>
                          <a:ea typeface="微软雅黑" panose="020B0503020204020204" pitchFamily="34" charset="-122"/>
                          <a:cs typeface="微软雅黑" panose="020B0503020204020204" pitchFamily="34" charset="-122"/>
                        </a:rPr>
                        <a:t>4</a:t>
                      </a:r>
                      <a:r>
                        <a:rPr lang="en-US" sz="1600" b="0">
                          <a:latin typeface="微软雅黑" panose="020B0503020204020204" pitchFamily="34" charset="-122"/>
                          <a:ea typeface="微软雅黑" panose="020B0503020204020204" pitchFamily="34" charset="-122"/>
                          <a:cs typeface="微软雅黑" panose="020B0503020204020204" pitchFamily="34" charset="-122"/>
                        </a:rPr>
                        <a:t>(H</a:t>
                      </a:r>
                      <a:r>
                        <a:rPr lang="en-US" sz="1600" b="0" baseline="30000">
                          <a:latin typeface="微软雅黑" panose="020B0503020204020204" pitchFamily="34" charset="-122"/>
                          <a:ea typeface="微软雅黑" panose="020B0503020204020204" pitchFamily="34" charset="-122"/>
                          <a:cs typeface="微软雅黑" panose="020B0503020204020204" pitchFamily="34" charset="-122"/>
                        </a:rPr>
                        <a:t>+</a:t>
                      </a:r>
                      <a:r>
                        <a:rPr lang="en-US" sz="1600" b="0">
                          <a:latin typeface="微软雅黑" panose="020B0503020204020204" pitchFamily="34" charset="-122"/>
                          <a:ea typeface="微软雅黑" panose="020B0503020204020204" pitchFamily="34" charset="-122"/>
                          <a:cs typeface="微软雅黑" panose="020B0503020204020204" pitchFamily="34" charset="-122"/>
                        </a:rPr>
                        <a:t>)溶液</a:t>
                      </a:r>
                      <a:endParaRPr lang="en-US" altLang="en-US" sz="16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600" b="0">
                          <a:latin typeface="微软雅黑" panose="020B0503020204020204" pitchFamily="34" charset="-122"/>
                          <a:ea typeface="微软雅黑" panose="020B0503020204020204" pitchFamily="34" charset="-122"/>
                          <a:cs typeface="微软雅黑" panose="020B0503020204020204" pitchFamily="34" charset="-122"/>
                        </a:rPr>
                        <a:t>褪色(注意是否有其他官能团干扰)</a:t>
                      </a:r>
                      <a:endParaRPr lang="en-US" altLang="en-US" sz="16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16890">
                <a:tc>
                  <a:txBody>
                    <a:bodyPr/>
                    <a:p>
                      <a:pPr indent="0" algn="ctr">
                        <a:buNone/>
                      </a:pPr>
                      <a:r>
                        <a:rPr lang="en-US" sz="1600" b="0">
                          <a:latin typeface="微软雅黑" panose="020B0503020204020204" pitchFamily="34" charset="-122"/>
                          <a:ea typeface="微软雅黑" panose="020B0503020204020204" pitchFamily="34" charset="-122"/>
                          <a:cs typeface="微软雅黑" panose="020B0503020204020204" pitchFamily="34" charset="-122"/>
                        </a:rPr>
                        <a:t>醇(乙醇)</a:t>
                      </a:r>
                      <a:endParaRPr lang="en-US" altLang="en-US" sz="16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600" b="0">
                          <a:latin typeface="微软雅黑" panose="020B0503020204020204" pitchFamily="34" charset="-122"/>
                          <a:ea typeface="微软雅黑" panose="020B0503020204020204" pitchFamily="34" charset="-122"/>
                          <a:cs typeface="微软雅黑" panose="020B0503020204020204" pitchFamily="34" charset="-122"/>
                        </a:rPr>
                        <a:t>(1)加少量金属钠</a:t>
                      </a:r>
                      <a:r>
                        <a:rPr lang="en-US" sz="1600" b="0">
                          <a:latin typeface="微软雅黑" panose="020B0503020204020204" pitchFamily="34" charset="-122"/>
                          <a:ea typeface="微软雅黑" panose="020B0503020204020204" pitchFamily="34" charset="-122"/>
                          <a:cs typeface="微软雅黑" panose="020B0503020204020204" pitchFamily="34" charset="-122"/>
                        </a:rPr>
                        <a:t>;(2)红热铜丝多次插入乙醇中</a:t>
                      </a:r>
                      <a:endParaRPr lang="en-US" altLang="en-US" sz="16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600" b="0">
                          <a:latin typeface="微软雅黑" panose="020B0503020204020204" pitchFamily="34" charset="-122"/>
                          <a:ea typeface="微软雅黑" panose="020B0503020204020204" pitchFamily="34" charset="-122"/>
                          <a:cs typeface="微软雅黑" panose="020B0503020204020204" pitchFamily="34" charset="-122"/>
                        </a:rPr>
                        <a:t>(1</a:t>
                      </a:r>
                      <a:r>
                        <a:rPr lang="en-US" sz="1600" b="0">
                          <a:latin typeface="微软雅黑" panose="020B0503020204020204" pitchFamily="34" charset="-122"/>
                          <a:ea typeface="微软雅黑" panose="020B0503020204020204" pitchFamily="34" charset="-122"/>
                          <a:cs typeface="微软雅黑" panose="020B0503020204020204" pitchFamily="34" charset="-122"/>
                        </a:rPr>
                        <a:t>)产生可燃性气体;(2</a:t>
                      </a:r>
                      <a:r>
                        <a:rPr lang="en-US" sz="1600" b="0">
                          <a:latin typeface="微软雅黑" panose="020B0503020204020204" pitchFamily="34" charset="-122"/>
                          <a:ea typeface="微软雅黑" panose="020B0503020204020204" pitchFamily="34" charset="-122"/>
                          <a:cs typeface="微软雅黑" panose="020B0503020204020204" pitchFamily="34" charset="-122"/>
                        </a:rPr>
                        <a:t>)铜丝重新光亮,生成有刺激性气味的物质</a:t>
                      </a:r>
                      <a:endParaRPr lang="en-US" altLang="en-US" sz="16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760730">
                <a:tc>
                  <a:txBody>
                    <a:bodyPr/>
                    <a:p>
                      <a:pPr indent="0" algn="ctr">
                        <a:buNone/>
                      </a:pPr>
                      <a:r>
                        <a:rPr lang="en-US" sz="1600" b="0">
                          <a:latin typeface="微软雅黑" panose="020B0503020204020204" pitchFamily="34" charset="-122"/>
                          <a:ea typeface="微软雅黑" panose="020B0503020204020204" pitchFamily="34" charset="-122"/>
                          <a:cs typeface="Calibri" panose="020F0502020204030204" charset="0"/>
                        </a:rPr>
                        <a:t>苯酚</a:t>
                      </a:r>
                      <a:endParaRPr lang="en-US" altLang="en-US" sz="16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600" b="0">
                          <a:latin typeface="微软雅黑" panose="020B0503020204020204" pitchFamily="34" charset="-122"/>
                          <a:ea typeface="微软雅黑" panose="020B0503020204020204" pitchFamily="34" charset="-122"/>
                          <a:cs typeface="微软雅黑" panose="020B0503020204020204" pitchFamily="34" charset="-122"/>
                        </a:rPr>
                        <a:t>(1)浓溴水</a:t>
                      </a:r>
                      <a:r>
                        <a:rPr lang="en-US" sz="1600" b="0">
                          <a:latin typeface="微软雅黑" panose="020B0503020204020204" pitchFamily="34" charset="-122"/>
                          <a:ea typeface="微软雅黑" panose="020B0503020204020204" pitchFamily="34" charset="-122"/>
                          <a:cs typeface="微软雅黑" panose="020B0503020204020204" pitchFamily="34" charset="-122"/>
                        </a:rPr>
                        <a:t>;(2)FeCl</a:t>
                      </a:r>
                      <a:r>
                        <a:rPr lang="en-US" sz="1600" b="0" baseline="-25000">
                          <a:latin typeface="微软雅黑" panose="020B0503020204020204" pitchFamily="34" charset="-122"/>
                          <a:ea typeface="微软雅黑" panose="020B0503020204020204" pitchFamily="34" charset="-122"/>
                          <a:cs typeface="微软雅黑" panose="020B0503020204020204" pitchFamily="34" charset="-122"/>
                        </a:rPr>
                        <a:t>3</a:t>
                      </a:r>
                      <a:r>
                        <a:rPr lang="en-US" sz="1600" b="0">
                          <a:latin typeface="微软雅黑" panose="020B0503020204020204" pitchFamily="34" charset="-122"/>
                          <a:ea typeface="微软雅黑" panose="020B0503020204020204" pitchFamily="34" charset="-122"/>
                          <a:cs typeface="微软雅黑" panose="020B0503020204020204" pitchFamily="34" charset="-122"/>
                        </a:rPr>
                        <a:t>溶液</a:t>
                      </a:r>
                      <a:endParaRPr lang="en-US" altLang="en-US" sz="16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600" b="0">
                          <a:latin typeface="微软雅黑" panose="020B0503020204020204" pitchFamily="34" charset="-122"/>
                          <a:ea typeface="微软雅黑" panose="020B0503020204020204" pitchFamily="34" charset="-122"/>
                          <a:cs typeface="微软雅黑" panose="020B0503020204020204" pitchFamily="34" charset="-122"/>
                        </a:rPr>
                        <a:t>(1</a:t>
                      </a:r>
                      <a:r>
                        <a:rPr lang="en-US" sz="1600" b="0">
                          <a:latin typeface="微软雅黑" panose="020B0503020204020204" pitchFamily="34" charset="-122"/>
                          <a:ea typeface="微软雅黑" panose="020B0503020204020204" pitchFamily="34" charset="-122"/>
                          <a:cs typeface="微软雅黑" panose="020B0503020204020204" pitchFamily="34" charset="-122"/>
                        </a:rPr>
                        <a:t>)生成白色沉淀(注意</a:t>
                      </a:r>
                      <a:r>
                        <a:rPr lang="en-US" sz="1600" b="0">
                          <a:latin typeface="微软雅黑" panose="020B0503020204020204" pitchFamily="34" charset="-122"/>
                          <a:ea typeface="微软雅黑" panose="020B0503020204020204" pitchFamily="34" charset="-122"/>
                          <a:cs typeface="微软雅黑" panose="020B0503020204020204" pitchFamily="34" charset="-122"/>
                        </a:rPr>
                        <a:t>:该方法不适用于检验苯中的苯酚,且检验过程中要保证溴水过量</a:t>
                      </a:r>
                      <a:r>
                        <a:rPr lang="en-US" sz="1600" b="0">
                          <a:latin typeface="微软雅黑" panose="020B0503020204020204" pitchFamily="34" charset="-122"/>
                          <a:ea typeface="微软雅黑" panose="020B0503020204020204" pitchFamily="34" charset="-122"/>
                          <a:cs typeface="微软雅黑" panose="020B0503020204020204" pitchFamily="34" charset="-122"/>
                        </a:rPr>
                        <a:t>);(2)溶液呈紫色</a:t>
                      </a:r>
                      <a:endParaRPr lang="en-US" altLang="en-US" sz="16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16890">
                <a:tc>
                  <a:txBody>
                    <a:bodyPr/>
                    <a:p>
                      <a:pPr indent="0" algn="ctr">
                        <a:buNone/>
                      </a:pPr>
                      <a:r>
                        <a:rPr lang="en-US" sz="1600" b="0">
                          <a:latin typeface="微软雅黑" panose="020B0503020204020204" pitchFamily="34" charset="-122"/>
                          <a:ea typeface="微软雅黑" panose="020B0503020204020204" pitchFamily="34" charset="-122"/>
                          <a:cs typeface="微软雅黑" panose="020B0503020204020204" pitchFamily="34" charset="-122"/>
                        </a:rPr>
                        <a:t>醛(乙醛)</a:t>
                      </a:r>
                      <a:endParaRPr lang="en-US" altLang="en-US" sz="16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600" b="0">
                          <a:latin typeface="微软雅黑" panose="020B0503020204020204" pitchFamily="34" charset="-122"/>
                          <a:ea typeface="微软雅黑" panose="020B0503020204020204" pitchFamily="34" charset="-122"/>
                          <a:cs typeface="微软雅黑" panose="020B0503020204020204" pitchFamily="34" charset="-122"/>
                        </a:rPr>
                        <a:t>(1</a:t>
                      </a:r>
                      <a:r>
                        <a:rPr lang="en-US" sz="1600" b="0">
                          <a:latin typeface="微软雅黑" panose="020B0503020204020204" pitchFamily="34" charset="-122"/>
                          <a:ea typeface="微软雅黑" panose="020B0503020204020204" pitchFamily="34" charset="-122"/>
                          <a:cs typeface="微软雅黑" panose="020B0503020204020204" pitchFamily="34" charset="-122"/>
                        </a:rPr>
                        <a:t>)银氨溶液,加热</a:t>
                      </a:r>
                      <a:r>
                        <a:rPr lang="en-US" sz="1600" b="0">
                          <a:latin typeface="微软雅黑" panose="020B0503020204020204" pitchFamily="34" charset="-122"/>
                          <a:ea typeface="微软雅黑" panose="020B0503020204020204" pitchFamily="34" charset="-122"/>
                          <a:cs typeface="微软雅黑" panose="020B0503020204020204" pitchFamily="34" charset="-122"/>
                        </a:rPr>
                        <a:t>;(2)新制</a:t>
                      </a:r>
                      <a:r>
                        <a:rPr lang="en-US" sz="1600" b="0">
                          <a:latin typeface="微软雅黑" panose="020B0503020204020204" pitchFamily="34" charset="-122"/>
                          <a:ea typeface="微软雅黑" panose="020B0503020204020204" pitchFamily="34" charset="-122"/>
                          <a:cs typeface="微软雅黑" panose="020B0503020204020204" pitchFamily="34" charset="-122"/>
                        </a:rPr>
                        <a:t>Cu(OH)</a:t>
                      </a:r>
                      <a:r>
                        <a:rPr lang="en-US" sz="16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600" b="0">
                          <a:latin typeface="微软雅黑" panose="020B0503020204020204" pitchFamily="34" charset="-122"/>
                          <a:ea typeface="微软雅黑" panose="020B0503020204020204" pitchFamily="34" charset="-122"/>
                          <a:cs typeface="微软雅黑" panose="020B0503020204020204" pitchFamily="34" charset="-122"/>
                        </a:rPr>
                        <a:t>,加热</a:t>
                      </a:r>
                      <a:endParaRPr lang="en-US" altLang="en-US" sz="16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600" b="0">
                          <a:latin typeface="微软雅黑" panose="020B0503020204020204" pitchFamily="34" charset="-122"/>
                          <a:ea typeface="微软雅黑" panose="020B0503020204020204" pitchFamily="34" charset="-122"/>
                          <a:cs typeface="微软雅黑" panose="020B0503020204020204" pitchFamily="34" charset="-122"/>
                        </a:rPr>
                        <a:t>(1</a:t>
                      </a:r>
                      <a:r>
                        <a:rPr lang="en-US" sz="1600" b="0">
                          <a:latin typeface="微软雅黑" panose="020B0503020204020204" pitchFamily="34" charset="-122"/>
                          <a:ea typeface="微软雅黑" panose="020B0503020204020204" pitchFamily="34" charset="-122"/>
                          <a:cs typeface="微软雅黑" panose="020B0503020204020204" pitchFamily="34" charset="-122"/>
                        </a:rPr>
                        <a:t>)产生银镜;(2</a:t>
                      </a:r>
                      <a:r>
                        <a:rPr lang="en-US" sz="1600" b="0">
                          <a:latin typeface="微软雅黑" panose="020B0503020204020204" pitchFamily="34" charset="-122"/>
                          <a:ea typeface="微软雅黑" panose="020B0503020204020204" pitchFamily="34" charset="-122"/>
                          <a:cs typeface="微软雅黑" panose="020B0503020204020204" pitchFamily="34" charset="-122"/>
                        </a:rPr>
                        <a:t>)产生砖红色沉淀[注意加入银氨溶液、新制</a:t>
                      </a:r>
                      <a:r>
                        <a:rPr lang="en-US" sz="1600" b="0">
                          <a:latin typeface="微软雅黑" panose="020B0503020204020204" pitchFamily="34" charset="-122"/>
                          <a:ea typeface="微软雅黑" panose="020B0503020204020204" pitchFamily="34" charset="-122"/>
                          <a:cs typeface="微软雅黑" panose="020B0503020204020204" pitchFamily="34" charset="-122"/>
                        </a:rPr>
                        <a:t>Cu(OH)</a:t>
                      </a:r>
                      <a:r>
                        <a:rPr lang="en-US" sz="16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600" b="0">
                          <a:latin typeface="微软雅黑" panose="020B0503020204020204" pitchFamily="34" charset="-122"/>
                          <a:ea typeface="微软雅黑" panose="020B0503020204020204" pitchFamily="34" charset="-122"/>
                          <a:cs typeface="微软雅黑" panose="020B0503020204020204" pitchFamily="34" charset="-122"/>
                        </a:rPr>
                        <a:t>前需确保溶液呈碱性]</a:t>
                      </a:r>
                      <a:endParaRPr lang="en-US" altLang="en-US" sz="16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16890">
                <a:tc>
                  <a:txBody>
                    <a:bodyPr/>
                    <a:p>
                      <a:pPr indent="0" algn="ctr">
                        <a:buNone/>
                      </a:pPr>
                      <a:r>
                        <a:rPr lang="en-US" sz="1600" b="0">
                          <a:latin typeface="微软雅黑" panose="020B0503020204020204" pitchFamily="34" charset="-122"/>
                          <a:ea typeface="微软雅黑" panose="020B0503020204020204" pitchFamily="34" charset="-122"/>
                          <a:cs typeface="微软雅黑" panose="020B0503020204020204" pitchFamily="34" charset="-122"/>
                        </a:rPr>
                        <a:t>羧酸(乙酸)</a:t>
                      </a:r>
                      <a:endParaRPr lang="en-US" altLang="en-US" sz="16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600" b="0">
                          <a:latin typeface="微软雅黑" panose="020B0503020204020204" pitchFamily="34" charset="-122"/>
                          <a:ea typeface="微软雅黑" panose="020B0503020204020204" pitchFamily="34" charset="-122"/>
                          <a:cs typeface="微软雅黑" panose="020B0503020204020204" pitchFamily="34" charset="-122"/>
                        </a:rPr>
                        <a:t>(</a:t>
                      </a:r>
                      <a:r>
                        <a:rPr lang="en-US" sz="1600" b="0">
                          <a:latin typeface="微软雅黑" panose="020B0503020204020204" pitchFamily="34" charset="-122"/>
                          <a:ea typeface="微软雅黑" panose="020B0503020204020204" pitchFamily="34" charset="-122"/>
                          <a:cs typeface="微软雅黑" panose="020B0503020204020204" pitchFamily="34" charset="-122"/>
                        </a:rPr>
                        <a:t>1)酸碱指示剂;(</a:t>
                      </a:r>
                      <a:r>
                        <a:rPr lang="en-US" sz="1600" b="0">
                          <a:latin typeface="微软雅黑" panose="020B0503020204020204" pitchFamily="34" charset="-122"/>
                          <a:ea typeface="微软雅黑" panose="020B0503020204020204" pitchFamily="34" charset="-122"/>
                          <a:cs typeface="微软雅黑" panose="020B0503020204020204" pitchFamily="34" charset="-122"/>
                        </a:rPr>
                        <a:t>2)加入Na</a:t>
                      </a:r>
                      <a:r>
                        <a:rPr lang="en-US" sz="16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600" b="0">
                          <a:latin typeface="微软雅黑" panose="020B0503020204020204" pitchFamily="34" charset="-122"/>
                          <a:ea typeface="微软雅黑" panose="020B0503020204020204" pitchFamily="34" charset="-122"/>
                          <a:cs typeface="微软雅黑" panose="020B0503020204020204" pitchFamily="34" charset="-122"/>
                        </a:rPr>
                        <a:t>CO</a:t>
                      </a:r>
                      <a:r>
                        <a:rPr lang="en-US" sz="1600" b="0" baseline="-25000">
                          <a:latin typeface="微软雅黑" panose="020B0503020204020204" pitchFamily="34" charset="-122"/>
                          <a:ea typeface="微软雅黑" panose="020B0503020204020204" pitchFamily="34" charset="-122"/>
                          <a:cs typeface="微软雅黑" panose="020B0503020204020204" pitchFamily="34" charset="-122"/>
                        </a:rPr>
                        <a:t>3</a:t>
                      </a:r>
                      <a:r>
                        <a:rPr lang="en-US" sz="1600" b="0">
                          <a:latin typeface="微软雅黑" panose="020B0503020204020204" pitchFamily="34" charset="-122"/>
                          <a:ea typeface="微软雅黑" panose="020B0503020204020204" pitchFamily="34" charset="-122"/>
                          <a:cs typeface="微软雅黑" panose="020B0503020204020204" pitchFamily="34" charset="-122"/>
                        </a:rPr>
                        <a:t>或NaHCO</a:t>
                      </a:r>
                      <a:r>
                        <a:rPr lang="en-US" sz="1600" b="0" baseline="-25000">
                          <a:latin typeface="微软雅黑" panose="020B0503020204020204" pitchFamily="34" charset="-122"/>
                          <a:ea typeface="微软雅黑" panose="020B0503020204020204" pitchFamily="34" charset="-122"/>
                          <a:cs typeface="微软雅黑" panose="020B0503020204020204" pitchFamily="34" charset="-122"/>
                        </a:rPr>
                        <a:t>3</a:t>
                      </a:r>
                      <a:r>
                        <a:rPr lang="en-US" sz="1600" b="0">
                          <a:latin typeface="微软雅黑" panose="020B0503020204020204" pitchFamily="34" charset="-122"/>
                          <a:ea typeface="微软雅黑" panose="020B0503020204020204" pitchFamily="34" charset="-122"/>
                          <a:cs typeface="微软雅黑" panose="020B0503020204020204" pitchFamily="34" charset="-122"/>
                        </a:rPr>
                        <a:t>溶液</a:t>
                      </a:r>
                      <a:endParaRPr lang="en-US" altLang="en-US" sz="16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600" b="0">
                          <a:latin typeface="微软雅黑" panose="020B0503020204020204" pitchFamily="34" charset="-122"/>
                          <a:ea typeface="微软雅黑" panose="020B0503020204020204" pitchFamily="34" charset="-122"/>
                          <a:cs typeface="微软雅黑" panose="020B0503020204020204" pitchFamily="34" charset="-122"/>
                        </a:rPr>
                        <a:t>(1)变色</a:t>
                      </a:r>
                      <a:r>
                        <a:rPr lang="en-US" sz="1600" b="0">
                          <a:latin typeface="微软雅黑" panose="020B0503020204020204" pitchFamily="34" charset="-122"/>
                          <a:ea typeface="微软雅黑" panose="020B0503020204020204" pitchFamily="34" charset="-122"/>
                          <a:cs typeface="微软雅黑" panose="020B0503020204020204" pitchFamily="34" charset="-122"/>
                        </a:rPr>
                        <a:t>;(2)有气体生成</a:t>
                      </a:r>
                      <a:endParaRPr lang="en-US" altLang="en-US" sz="16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16890">
                <a:tc>
                  <a:txBody>
                    <a:bodyPr/>
                    <a:p>
                      <a:pPr indent="0" algn="ctr">
                        <a:buNone/>
                      </a:pPr>
                      <a:r>
                        <a:rPr lang="en-US" sz="1600" b="0">
                          <a:latin typeface="微软雅黑" panose="020B0503020204020204" pitchFamily="34" charset="-122"/>
                          <a:ea typeface="微软雅黑" panose="020B0503020204020204" pitchFamily="34" charset="-122"/>
                          <a:cs typeface="微软雅黑" panose="020B0503020204020204" pitchFamily="34" charset="-122"/>
                        </a:rPr>
                        <a:t>卤代烃(溴乙烷)</a:t>
                      </a:r>
                      <a:endParaRPr lang="en-US" altLang="en-US" sz="16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600" b="0">
                          <a:latin typeface="微软雅黑" panose="020B0503020204020204" pitchFamily="34" charset="-122"/>
                          <a:ea typeface="微软雅黑" panose="020B0503020204020204" pitchFamily="34" charset="-122"/>
                          <a:cs typeface="微软雅黑" panose="020B0503020204020204" pitchFamily="34" charset="-122"/>
                        </a:rPr>
                        <a:t>加NaOH溶液,</a:t>
                      </a:r>
                      <a:r>
                        <a:rPr lang="en-US" sz="1600" b="0">
                          <a:latin typeface="微软雅黑" panose="020B0503020204020204" pitchFamily="34" charset="-122"/>
                          <a:ea typeface="微软雅黑" panose="020B0503020204020204" pitchFamily="34" charset="-122"/>
                          <a:cs typeface="微软雅黑" panose="020B0503020204020204" pitchFamily="34" charset="-122"/>
                        </a:rPr>
                        <a:t>共热,用HNO</a:t>
                      </a:r>
                      <a:r>
                        <a:rPr lang="en-US" sz="1600" b="0" baseline="-25000">
                          <a:latin typeface="微软雅黑" panose="020B0503020204020204" pitchFamily="34" charset="-122"/>
                          <a:ea typeface="微软雅黑" panose="020B0503020204020204" pitchFamily="34" charset="-122"/>
                          <a:cs typeface="微软雅黑" panose="020B0503020204020204" pitchFamily="34" charset="-122"/>
                        </a:rPr>
                        <a:t>3</a:t>
                      </a:r>
                      <a:r>
                        <a:rPr lang="en-US" sz="1600" b="0">
                          <a:latin typeface="微软雅黑" panose="020B0503020204020204" pitchFamily="34" charset="-122"/>
                          <a:ea typeface="微软雅黑" panose="020B0503020204020204" pitchFamily="34" charset="-122"/>
                          <a:cs typeface="微软雅黑" panose="020B0503020204020204" pitchFamily="34" charset="-122"/>
                        </a:rPr>
                        <a:t>酸化,再滴加AgNO</a:t>
                      </a:r>
                      <a:r>
                        <a:rPr lang="en-US" sz="1600" b="0" baseline="-25000">
                          <a:latin typeface="微软雅黑" panose="020B0503020204020204" pitchFamily="34" charset="-122"/>
                          <a:ea typeface="微软雅黑" panose="020B0503020204020204" pitchFamily="34" charset="-122"/>
                          <a:cs typeface="微软雅黑" panose="020B0503020204020204" pitchFamily="34" charset="-122"/>
                        </a:rPr>
                        <a:t>3</a:t>
                      </a:r>
                      <a:r>
                        <a:rPr lang="en-US" sz="1600" b="0">
                          <a:latin typeface="微软雅黑" panose="020B0503020204020204" pitchFamily="34" charset="-122"/>
                          <a:ea typeface="微软雅黑" panose="020B0503020204020204" pitchFamily="34" charset="-122"/>
                          <a:cs typeface="微软雅黑" panose="020B0503020204020204" pitchFamily="34" charset="-122"/>
                        </a:rPr>
                        <a:t>溶液</a:t>
                      </a:r>
                      <a:endParaRPr lang="en-US" altLang="en-US" sz="16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pitchFamily="34" charset="-122"/>
                          <a:ea typeface="微软雅黑" panose="020B0503020204020204" pitchFamily="34" charset="-122"/>
                          <a:cs typeface="Calibri" panose="020F0502020204030204" charset="0"/>
                        </a:rPr>
                        <a:t>有沉淀产生</a:t>
                      </a:r>
                      <a:endParaRPr lang="en-US" altLang="en-US" sz="16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16890">
                <a:tc>
                  <a:txBody>
                    <a:bodyPr/>
                    <a:p>
                      <a:pPr indent="0" algn="ctr">
                        <a:buNone/>
                      </a:pPr>
                      <a:r>
                        <a:rPr lang="en-US" sz="1600" b="0">
                          <a:latin typeface="微软雅黑" panose="020B0503020204020204" pitchFamily="34" charset="-122"/>
                          <a:ea typeface="微软雅黑" panose="020B0503020204020204" pitchFamily="34" charset="-122"/>
                          <a:cs typeface="Calibri" panose="020F0502020204030204" charset="0"/>
                        </a:rPr>
                        <a:t>葡萄糖</a:t>
                      </a:r>
                      <a:endParaRPr lang="en-US" altLang="en-US" sz="16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600" b="0">
                          <a:latin typeface="微软雅黑" panose="020B0503020204020204" pitchFamily="34" charset="-122"/>
                          <a:ea typeface="微软雅黑" panose="020B0503020204020204" pitchFamily="34" charset="-122"/>
                          <a:cs typeface="微软雅黑" panose="020B0503020204020204" pitchFamily="34" charset="-122"/>
                        </a:rPr>
                        <a:t>(1</a:t>
                      </a:r>
                      <a:r>
                        <a:rPr lang="en-US" sz="1600" b="0">
                          <a:latin typeface="微软雅黑" panose="020B0503020204020204" pitchFamily="34" charset="-122"/>
                          <a:ea typeface="微软雅黑" panose="020B0503020204020204" pitchFamily="34" charset="-122"/>
                          <a:cs typeface="微软雅黑" panose="020B0503020204020204" pitchFamily="34" charset="-122"/>
                        </a:rPr>
                        <a:t>)银氨溶液,加热</a:t>
                      </a:r>
                      <a:r>
                        <a:rPr lang="en-US" sz="1600" b="0">
                          <a:latin typeface="微软雅黑" panose="020B0503020204020204" pitchFamily="34" charset="-122"/>
                          <a:ea typeface="微软雅黑" panose="020B0503020204020204" pitchFamily="34" charset="-122"/>
                          <a:cs typeface="微软雅黑" panose="020B0503020204020204" pitchFamily="34" charset="-122"/>
                        </a:rPr>
                        <a:t>;(2)新制</a:t>
                      </a:r>
                      <a:r>
                        <a:rPr lang="en-US" sz="1600" b="0">
                          <a:latin typeface="微软雅黑" panose="020B0503020204020204" pitchFamily="34" charset="-122"/>
                          <a:ea typeface="微软雅黑" panose="020B0503020204020204" pitchFamily="34" charset="-122"/>
                          <a:cs typeface="微软雅黑" panose="020B0503020204020204" pitchFamily="34" charset="-122"/>
                        </a:rPr>
                        <a:t>Cu(OH)</a:t>
                      </a:r>
                      <a:r>
                        <a:rPr lang="en-US" sz="16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600" b="0">
                          <a:latin typeface="微软雅黑" panose="020B0503020204020204" pitchFamily="34" charset="-122"/>
                          <a:ea typeface="微软雅黑" panose="020B0503020204020204" pitchFamily="34" charset="-122"/>
                          <a:cs typeface="微软雅黑" panose="020B0503020204020204" pitchFamily="34" charset="-122"/>
                        </a:rPr>
                        <a:t>,加热</a:t>
                      </a:r>
                      <a:endParaRPr lang="en-US" altLang="en-US" sz="16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600" b="0">
                          <a:latin typeface="微软雅黑" panose="020B0503020204020204" pitchFamily="34" charset="-122"/>
                          <a:ea typeface="微软雅黑" panose="020B0503020204020204" pitchFamily="34" charset="-122"/>
                          <a:cs typeface="微软雅黑" panose="020B0503020204020204" pitchFamily="34" charset="-122"/>
                        </a:rPr>
                        <a:t>(1</a:t>
                      </a:r>
                      <a:r>
                        <a:rPr lang="en-US" sz="1600" b="0">
                          <a:latin typeface="微软雅黑" panose="020B0503020204020204" pitchFamily="34" charset="-122"/>
                          <a:ea typeface="微软雅黑" panose="020B0503020204020204" pitchFamily="34" charset="-122"/>
                          <a:cs typeface="微软雅黑" panose="020B0503020204020204" pitchFamily="34" charset="-122"/>
                        </a:rPr>
                        <a:t>)产生银镜;(2</a:t>
                      </a:r>
                      <a:r>
                        <a:rPr lang="en-US" sz="1600" b="0">
                          <a:latin typeface="微软雅黑" panose="020B0503020204020204" pitchFamily="34" charset="-122"/>
                          <a:ea typeface="微软雅黑" panose="020B0503020204020204" pitchFamily="34" charset="-122"/>
                          <a:cs typeface="微软雅黑" panose="020B0503020204020204" pitchFamily="34" charset="-122"/>
                        </a:rPr>
                        <a:t>)产生砖红色沉淀(注意加入银氨溶液、新制</a:t>
                      </a:r>
                      <a:r>
                        <a:rPr lang="en-US" sz="1600" b="0">
                          <a:latin typeface="微软雅黑" panose="020B0503020204020204" pitchFamily="34" charset="-122"/>
                          <a:ea typeface="微软雅黑" panose="020B0503020204020204" pitchFamily="34" charset="-122"/>
                          <a:cs typeface="微软雅黑" panose="020B0503020204020204" pitchFamily="34" charset="-122"/>
                        </a:rPr>
                        <a:t>Cu(OH)</a:t>
                      </a:r>
                      <a:r>
                        <a:rPr lang="en-US" sz="16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600" b="0">
                          <a:latin typeface="微软雅黑" panose="020B0503020204020204" pitchFamily="34" charset="-122"/>
                          <a:ea typeface="微软雅黑" panose="020B0503020204020204" pitchFamily="34" charset="-122"/>
                          <a:cs typeface="微软雅黑" panose="020B0503020204020204" pitchFamily="34" charset="-122"/>
                        </a:rPr>
                        <a:t>前需确保溶液呈碱性)</a:t>
                      </a:r>
                      <a:endParaRPr lang="en-US" altLang="en-US" sz="16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73050">
                <a:tc>
                  <a:txBody>
                    <a:bodyPr/>
                    <a:p>
                      <a:pPr indent="0" algn="ctr">
                        <a:buNone/>
                      </a:pPr>
                      <a:r>
                        <a:rPr lang="en-US" sz="1600" b="0">
                          <a:latin typeface="微软雅黑" panose="020B0503020204020204" pitchFamily="34" charset="-122"/>
                          <a:ea typeface="微软雅黑" panose="020B0503020204020204" pitchFamily="34" charset="-122"/>
                          <a:cs typeface="Calibri" panose="020F0502020204030204" charset="0"/>
                        </a:rPr>
                        <a:t>淀粉</a:t>
                      </a:r>
                      <a:endParaRPr lang="en-US" altLang="en-US" sz="16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pitchFamily="34" charset="-122"/>
                          <a:ea typeface="微软雅黑" panose="020B0503020204020204" pitchFamily="34" charset="-122"/>
                          <a:cs typeface="Calibri" panose="020F0502020204030204" charset="0"/>
                        </a:rPr>
                        <a:t>加入碘水</a:t>
                      </a:r>
                      <a:endParaRPr lang="en-US" altLang="en-US" sz="16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600" b="0">
                          <a:latin typeface="微软雅黑" panose="020B0503020204020204" pitchFamily="34" charset="-122"/>
                          <a:ea typeface="微软雅黑" panose="020B0503020204020204" pitchFamily="34" charset="-122"/>
                          <a:cs typeface="Calibri" panose="020F0502020204030204" charset="0"/>
                        </a:rPr>
                        <a:t>呈蓝色</a:t>
                      </a:r>
                      <a:endParaRPr lang="en-US" altLang="en-US" sz="16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73050">
                <a:tc>
                  <a:txBody>
                    <a:bodyPr/>
                    <a:p>
                      <a:pPr indent="0" algn="ctr">
                        <a:buNone/>
                      </a:pPr>
                      <a:r>
                        <a:rPr lang="en-US" sz="1600" b="0">
                          <a:latin typeface="微软雅黑" panose="020B0503020204020204" pitchFamily="34" charset="-122"/>
                          <a:ea typeface="微软雅黑" panose="020B0503020204020204" pitchFamily="34" charset="-122"/>
                          <a:cs typeface="Calibri" panose="020F0502020204030204" charset="0"/>
                        </a:rPr>
                        <a:t>蛋白质</a:t>
                      </a:r>
                      <a:endParaRPr lang="en-US" altLang="en-US" sz="16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600" b="0">
                          <a:latin typeface="微软雅黑" panose="020B0503020204020204" pitchFamily="34" charset="-122"/>
                          <a:ea typeface="微软雅黑" panose="020B0503020204020204" pitchFamily="34" charset="-122"/>
                          <a:cs typeface="微软雅黑" panose="020B0503020204020204" pitchFamily="34" charset="-122"/>
                        </a:rPr>
                        <a:t>(</a:t>
                      </a:r>
                      <a:r>
                        <a:rPr lang="en-US" sz="1600" b="0">
                          <a:latin typeface="微软雅黑" panose="020B0503020204020204" pitchFamily="34" charset="-122"/>
                          <a:ea typeface="微软雅黑" panose="020B0503020204020204" pitchFamily="34" charset="-122"/>
                          <a:cs typeface="微软雅黑" panose="020B0503020204020204" pitchFamily="34" charset="-122"/>
                        </a:rPr>
                        <a:t>1)加入浓HNO</a:t>
                      </a:r>
                      <a:r>
                        <a:rPr lang="en-US" sz="1600" b="0" baseline="-25000">
                          <a:latin typeface="微软雅黑" panose="020B0503020204020204" pitchFamily="34" charset="-122"/>
                          <a:ea typeface="微软雅黑" panose="020B0503020204020204" pitchFamily="34" charset="-122"/>
                          <a:cs typeface="微软雅黑" panose="020B0503020204020204" pitchFamily="34" charset="-122"/>
                        </a:rPr>
                        <a:t>3</a:t>
                      </a:r>
                      <a:r>
                        <a:rPr lang="en-US" sz="1600" b="0">
                          <a:latin typeface="微软雅黑" panose="020B0503020204020204" pitchFamily="34" charset="-122"/>
                          <a:ea typeface="微软雅黑" panose="020B0503020204020204" pitchFamily="34" charset="-122"/>
                          <a:cs typeface="微软雅黑" panose="020B0503020204020204" pitchFamily="34" charset="-122"/>
                        </a:rPr>
                        <a:t>,微热(含苯环结构</a:t>
                      </a:r>
                      <a:r>
                        <a:rPr lang="en-US" sz="1600" b="0">
                          <a:latin typeface="微软雅黑" panose="020B0503020204020204" pitchFamily="34" charset="-122"/>
                          <a:ea typeface="微软雅黑" panose="020B0503020204020204" pitchFamily="34" charset="-122"/>
                          <a:cs typeface="微软雅黑" panose="020B0503020204020204" pitchFamily="34" charset="-122"/>
                        </a:rPr>
                        <a:t>);(2)灼烧</a:t>
                      </a:r>
                      <a:endParaRPr lang="en-US" altLang="en-US" sz="16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600" b="0">
                          <a:latin typeface="微软雅黑" panose="020B0503020204020204" pitchFamily="34" charset="-122"/>
                          <a:ea typeface="微软雅黑" panose="020B0503020204020204" pitchFamily="34" charset="-122"/>
                          <a:cs typeface="微软雅黑" panose="020B0503020204020204" pitchFamily="34" charset="-122"/>
                        </a:rPr>
                        <a:t>(1)变黄色</a:t>
                      </a:r>
                      <a:r>
                        <a:rPr lang="en-US" sz="1600" b="0">
                          <a:latin typeface="微软雅黑" panose="020B0503020204020204" pitchFamily="34" charset="-122"/>
                          <a:ea typeface="微软雅黑" panose="020B0503020204020204" pitchFamily="34" charset="-122"/>
                          <a:cs typeface="微软雅黑" panose="020B0503020204020204" pitchFamily="34" charset="-122"/>
                        </a:rPr>
                        <a:t>;(2)有烧焦羽毛的气味</a:t>
                      </a:r>
                      <a:endParaRPr lang="en-US" altLang="en-US" sz="16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48995" y="948690"/>
            <a:ext cx="4233545" cy="398780"/>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考法1　物质检验与鉴别的方法选择</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1040130" y="1347470"/>
            <a:ext cx="4138295" cy="530860"/>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气态物质的检验流程</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199515" y="1776730"/>
            <a:ext cx="9780905" cy="706755"/>
          </a:xfrm>
          <a:prstGeom prst="rect">
            <a:avLst/>
          </a:prstGeom>
          <a:noFill/>
        </p:spPr>
        <p:txBody>
          <a:bodyPr wrap="square" rtlCol="0">
            <a:spAutoFit/>
          </a:bodyPr>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由于气态物质贮存困难,使用时易扩散,故检验时要尽可能利用其物理性质;若利用其化学性质,则先考虑使用试纸。一般按下列顺序进行检验:</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37" name="image125.jpeg"/>
          <p:cNvPicPr>
            <a:picLocks noChangeAspect="1"/>
          </p:cNvPicPr>
          <p:nvPr>
            <p:custDataLst>
              <p:tags r:id="rId1"/>
            </p:custDataLst>
          </p:nvPr>
        </p:nvPicPr>
        <p:blipFill>
          <a:blip r:embed="rId2"/>
          <a:stretch>
            <a:fillRect/>
          </a:stretch>
        </p:blipFill>
        <p:spPr>
          <a:xfrm>
            <a:off x="3651885" y="2483485"/>
            <a:ext cx="4875530" cy="2013585"/>
          </a:xfrm>
          <a:prstGeom prst="rect">
            <a:avLst/>
          </a:prstGeom>
        </p:spPr>
      </p:pic>
      <p:sp>
        <p:nvSpPr>
          <p:cNvPr id="5" name="文本框 4"/>
          <p:cNvSpPr txBox="1"/>
          <p:nvPr/>
        </p:nvSpPr>
        <p:spPr>
          <a:xfrm>
            <a:off x="1199515" y="4442460"/>
            <a:ext cx="4138930" cy="347980"/>
          </a:xfrm>
          <a:prstGeom prst="rect">
            <a:avLst/>
          </a:prstGeom>
          <a:solidFill>
            <a:srgbClr val="FFC000"/>
          </a:solidFill>
        </p:spPr>
        <p:txBody>
          <a:bodyPr wrap="square" rtlCol="0">
            <a:noAutofit/>
          </a:bodyPr>
          <a:p>
            <a:r>
              <a:rPr lang="zh-CN" altLang="en-US" sz="2000">
                <a:latin typeface="微软雅黑" panose="020B0503020204020204" pitchFamily="34" charset="-122"/>
                <a:ea typeface="微软雅黑" panose="020B0503020204020204" pitchFamily="34" charset="-122"/>
              </a:rPr>
              <a:t>关键点拨多种气体检验时注意事项</a:t>
            </a:r>
            <a:r>
              <a:rPr lang="zh-CN" altLang="en-US"/>
              <a:t>　</a:t>
            </a:r>
            <a:endParaRPr lang="zh-CN" altLang="en-US"/>
          </a:p>
        </p:txBody>
      </p:sp>
      <p:sp>
        <p:nvSpPr>
          <p:cNvPr id="6" name="椭圆 5"/>
          <p:cNvSpPr/>
          <p:nvPr>
            <p:custDataLst>
              <p:tags r:id="rId3"/>
            </p:custDataLst>
          </p:nvPr>
        </p:nvSpPr>
        <p:spPr>
          <a:xfrm>
            <a:off x="3156585" y="4893310"/>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椭圆 6"/>
          <p:cNvSpPr/>
          <p:nvPr>
            <p:custDataLst>
              <p:tags r:id="rId4"/>
            </p:custDataLst>
          </p:nvPr>
        </p:nvSpPr>
        <p:spPr>
          <a:xfrm>
            <a:off x="3409315" y="4893310"/>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椭圆 7"/>
          <p:cNvSpPr/>
          <p:nvPr>
            <p:custDataLst>
              <p:tags r:id="rId5"/>
            </p:custDataLst>
          </p:nvPr>
        </p:nvSpPr>
        <p:spPr>
          <a:xfrm>
            <a:off x="3662045" y="4893310"/>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椭圆 8"/>
          <p:cNvSpPr/>
          <p:nvPr>
            <p:custDataLst>
              <p:tags r:id="rId6"/>
            </p:custDataLst>
          </p:nvPr>
        </p:nvSpPr>
        <p:spPr>
          <a:xfrm>
            <a:off x="3943985" y="4893310"/>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椭圆 9"/>
          <p:cNvSpPr/>
          <p:nvPr>
            <p:custDataLst>
              <p:tags r:id="rId7"/>
            </p:custDataLst>
          </p:nvPr>
        </p:nvSpPr>
        <p:spPr>
          <a:xfrm>
            <a:off x="4192905" y="4893310"/>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椭圆 10"/>
          <p:cNvSpPr/>
          <p:nvPr>
            <p:custDataLst>
              <p:tags r:id="rId8"/>
            </p:custDataLst>
          </p:nvPr>
        </p:nvSpPr>
        <p:spPr>
          <a:xfrm>
            <a:off x="4441825" y="4893310"/>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椭圆 11"/>
          <p:cNvSpPr/>
          <p:nvPr>
            <p:custDataLst>
              <p:tags r:id="rId9"/>
            </p:custDataLst>
          </p:nvPr>
        </p:nvSpPr>
        <p:spPr>
          <a:xfrm>
            <a:off x="4690745" y="4893310"/>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椭圆 12"/>
          <p:cNvSpPr/>
          <p:nvPr>
            <p:custDataLst>
              <p:tags r:id="rId10"/>
            </p:custDataLst>
          </p:nvPr>
        </p:nvSpPr>
        <p:spPr>
          <a:xfrm>
            <a:off x="4976495" y="4893310"/>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4" name="椭圆 13"/>
          <p:cNvSpPr/>
          <p:nvPr>
            <p:custDataLst>
              <p:tags r:id="rId11"/>
            </p:custDataLst>
          </p:nvPr>
        </p:nvSpPr>
        <p:spPr>
          <a:xfrm>
            <a:off x="2376805" y="4893310"/>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椭圆 14"/>
          <p:cNvSpPr/>
          <p:nvPr>
            <p:custDataLst>
              <p:tags r:id="rId12"/>
            </p:custDataLst>
          </p:nvPr>
        </p:nvSpPr>
        <p:spPr>
          <a:xfrm>
            <a:off x="2666365" y="4893310"/>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6" name="椭圆 15"/>
          <p:cNvSpPr/>
          <p:nvPr>
            <p:custDataLst>
              <p:tags r:id="rId13"/>
            </p:custDataLst>
          </p:nvPr>
        </p:nvSpPr>
        <p:spPr>
          <a:xfrm>
            <a:off x="2911475" y="4893310"/>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7" name="文本框 16"/>
          <p:cNvSpPr txBox="1"/>
          <p:nvPr/>
        </p:nvSpPr>
        <p:spPr>
          <a:xfrm>
            <a:off x="1273810" y="5102860"/>
            <a:ext cx="9706610" cy="887730"/>
          </a:xfrm>
          <a:prstGeom prst="rect">
            <a:avLst/>
          </a:prstGeom>
          <a:noFill/>
        </p:spPr>
        <p:txBody>
          <a:bodyPr wrap="square" rtlCol="0">
            <a:noAutofit/>
          </a:bodyPr>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有多种气体需要检验时,应尽量避免前步检验对后步检验的干扰。如被检验的气体中含有CO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和水蒸气时,应先通过无水CuSO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检验水蒸气,再通入澄清石灰水检验CO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66725" y="205105"/>
            <a:ext cx="4916805" cy="804545"/>
          </a:xfrm>
          <a:prstGeom prst="rect">
            <a:avLst/>
          </a:prstGeom>
          <a:noFill/>
        </p:spPr>
        <p:txBody>
          <a:bodyPr wrap="square" rtlCol="0">
            <a:noAutofit/>
          </a:bodyPr>
          <a:p>
            <a:r>
              <a:rPr lang="en-US" altLang="zh-CN"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600</a:t>
            </a:r>
            <a:r>
              <a:rPr lang="zh-CN" altLang="en-US"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分考点</a:t>
            </a:r>
            <a:r>
              <a:rPr lang="en-US" altLang="zh-CN"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sz="36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mn-ea"/>
              </a:rPr>
              <a:t>能力提升</a:t>
            </a:r>
            <a:endParaRPr lang="zh-CN" altLang="en-US" sz="3600"/>
          </a:p>
        </p:txBody>
      </p:sp>
      <p:pic>
        <p:nvPicPr>
          <p:cNvPr id="32" name="image20.jpeg"/>
          <p:cNvPicPr>
            <a:picLocks noChangeAspect="1"/>
          </p:cNvPicPr>
          <p:nvPr>
            <p:custDataLst>
              <p:tags r:id="rId1"/>
            </p:custDataLst>
          </p:nvPr>
        </p:nvPicPr>
        <p:blipFill>
          <a:blip r:embed="rId2"/>
          <a:stretch>
            <a:fillRect/>
          </a:stretch>
        </p:blipFill>
        <p:spPr>
          <a:xfrm>
            <a:off x="3814445" y="901065"/>
            <a:ext cx="7844155" cy="5480050"/>
          </a:xfrm>
          <a:prstGeom prst="rect">
            <a:avLst/>
          </a:prstGeom>
        </p:spPr>
      </p:pic>
      <p:sp>
        <p:nvSpPr>
          <p:cNvPr id="4" name="文本框 3"/>
          <p:cNvSpPr txBox="1"/>
          <p:nvPr/>
        </p:nvSpPr>
        <p:spPr>
          <a:xfrm>
            <a:off x="868045" y="2764790"/>
            <a:ext cx="2331085" cy="1464310"/>
          </a:xfrm>
          <a:prstGeom prst="rect">
            <a:avLst/>
          </a:prstGeom>
          <a:noFill/>
        </p:spPr>
        <p:txBody>
          <a:bodyPr wrap="square" rtlCol="0">
            <a:noAutofit/>
          </a:bodyPr>
          <a:p>
            <a:r>
              <a:rPr lang="zh-CN" altLang="en-US" sz="3600">
                <a:latin typeface="微软雅黑" panose="020B0503020204020204" pitchFamily="34" charset="-122"/>
                <a:ea typeface="微软雅黑" panose="020B0503020204020204" pitchFamily="34" charset="-122"/>
              </a:rPr>
              <a:t>知识梳理　构建体系</a:t>
            </a:r>
            <a:endParaRPr lang="zh-CN" altLang="en-US" sz="3600">
              <a:latin typeface="微软雅黑" panose="020B0503020204020204" pitchFamily="34" charset="-122"/>
              <a:ea typeface="微软雅黑" panose="020B0503020204020204" pitchFamily="34"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50925" y="1592580"/>
            <a:ext cx="6356985" cy="516890"/>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液体物质(或溶液中离子)的检验与鉴别</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1050925" y="2499360"/>
            <a:ext cx="7112000" cy="795655"/>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(1)液体物质(或溶液中离子)的检验与鉴别思维模型</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1050925" y="3684270"/>
            <a:ext cx="1064895" cy="960755"/>
          </a:xfrm>
          <a:prstGeom prst="rect">
            <a:avLst/>
          </a:prstGeom>
          <a:noFill/>
          <a:ln w="9525">
            <a:noFill/>
          </a:ln>
        </p:spPr>
        <p:txBody>
          <a:bodyPr>
            <a:noAutofit/>
          </a:bodyPr>
          <a:p>
            <a:pPr indent="0" algn="ctr"/>
            <a:r>
              <a:rPr lang="zh-CN" sz="2000" b="0">
                <a:latin typeface="微软雅黑" panose="020B0503020204020204" pitchFamily="34" charset="-122"/>
                <a:ea typeface="微软雅黑" panose="020B0503020204020204" pitchFamily="34" charset="-122"/>
                <a:cs typeface="方正细等线_GBK" panose="03000509000000000000" charset="-122"/>
              </a:rPr>
              <a:t>明确检验离子</a:t>
            </a:r>
            <a:endParaRPr lang="zh-CN" altLang="en-US" sz="2000" b="0">
              <a:latin typeface="微软雅黑" panose="020B0503020204020204" pitchFamily="34" charset="-122"/>
              <a:ea typeface="微软雅黑" panose="020B0503020204020204" pitchFamily="34" charset="-122"/>
              <a:cs typeface="方正细等线_GBK" panose="03000509000000000000" charset="-122"/>
            </a:endParaRPr>
          </a:p>
        </p:txBody>
      </p:sp>
      <p:pic>
        <p:nvPicPr>
          <p:cNvPr id="143" name="image131.jpeg" descr="source:si_idm994114960;FounderCES"/>
          <p:cNvPicPr>
            <a:picLocks noChangeAspect="1"/>
          </p:cNvPicPr>
          <p:nvPr>
            <p:custDataLst>
              <p:tags r:id="rId1"/>
            </p:custDataLst>
          </p:nvPr>
        </p:nvPicPr>
        <p:blipFill>
          <a:blip r:embed="rId2"/>
          <a:stretch>
            <a:fillRect/>
          </a:stretch>
        </p:blipFill>
        <p:spPr>
          <a:xfrm>
            <a:off x="2115820" y="3821430"/>
            <a:ext cx="504190" cy="504190"/>
          </a:xfrm>
          <a:prstGeom prst="rect">
            <a:avLst/>
          </a:prstGeom>
        </p:spPr>
      </p:pic>
      <p:sp>
        <p:nvSpPr>
          <p:cNvPr id="6" name="文本框 5"/>
          <p:cNvSpPr txBox="1"/>
          <p:nvPr/>
        </p:nvSpPr>
        <p:spPr>
          <a:xfrm>
            <a:off x="2809875" y="3684905"/>
            <a:ext cx="2826385" cy="960120"/>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rPr>
              <a:t>分析待检验离子在水溶液中的颜色及化学性质</a:t>
            </a:r>
            <a:endParaRPr lang="zh-CN" altLang="en-US" sz="2000">
              <a:latin typeface="微软雅黑" panose="020B0503020204020204" pitchFamily="34" charset="-122"/>
              <a:ea typeface="微软雅黑" panose="020B0503020204020204" pitchFamily="34" charset="-122"/>
            </a:endParaRPr>
          </a:p>
        </p:txBody>
      </p:sp>
      <p:pic>
        <p:nvPicPr>
          <p:cNvPr id="144" name="image132.jpeg" descr="source:si_idm994091280;FounderCES"/>
          <p:cNvPicPr>
            <a:picLocks noChangeAspect="1"/>
          </p:cNvPicPr>
          <p:nvPr>
            <p:custDataLst>
              <p:tags r:id="rId3"/>
            </p:custDataLst>
          </p:nvPr>
        </p:nvPicPr>
        <p:blipFill>
          <a:blip r:embed="rId2"/>
          <a:stretch>
            <a:fillRect/>
          </a:stretch>
        </p:blipFill>
        <p:spPr>
          <a:xfrm>
            <a:off x="5502275" y="3841750"/>
            <a:ext cx="483870" cy="483870"/>
          </a:xfrm>
          <a:prstGeom prst="rect">
            <a:avLst/>
          </a:prstGeom>
        </p:spPr>
      </p:pic>
      <p:sp>
        <p:nvSpPr>
          <p:cNvPr id="101" name="文本框 100"/>
          <p:cNvSpPr txBox="1"/>
          <p:nvPr/>
        </p:nvSpPr>
        <p:spPr>
          <a:xfrm>
            <a:off x="5890895" y="3684905"/>
            <a:ext cx="3933825" cy="803275"/>
          </a:xfrm>
          <a:prstGeom prst="rect">
            <a:avLst/>
          </a:prstGeom>
          <a:noFill/>
          <a:ln w="9525">
            <a:noFill/>
          </a:ln>
        </p:spPr>
        <p:txBody>
          <a:bodyPr>
            <a:noAutofit/>
          </a:bodyPr>
          <a:p>
            <a:pPr indent="0" algn="ctr"/>
            <a:r>
              <a:rPr lang="zh-CN" sz="2000" b="0">
                <a:latin typeface="微软雅黑" panose="020B0503020204020204" pitchFamily="34" charset="-122"/>
                <a:ea typeface="微软雅黑" panose="020B0503020204020204" pitchFamily="34" charset="-122"/>
                <a:cs typeface="微软雅黑" panose="020B0503020204020204" pitchFamily="34" charset="-122"/>
              </a:rPr>
              <a:t>选择与待检验离子发生</a:t>
            </a:r>
            <a:r>
              <a:rPr lang="en-US" sz="2000" b="0">
                <a:latin typeface="微软雅黑" panose="020B0503020204020204" pitchFamily="34" charset="-122"/>
                <a:ea typeface="微软雅黑" panose="020B0503020204020204" pitchFamily="34" charset="-122"/>
                <a:cs typeface="微软雅黑" panose="020B0503020204020204" pitchFamily="34" charset="-122"/>
              </a:rPr>
              <a:t>“</a:t>
            </a:r>
            <a:r>
              <a:rPr lang="zh-CN" sz="2000" b="0">
                <a:latin typeface="微软雅黑" panose="020B0503020204020204" pitchFamily="34" charset="-122"/>
                <a:ea typeface="微软雅黑" panose="020B0503020204020204" pitchFamily="34" charset="-122"/>
                <a:cs typeface="微软雅黑" panose="020B0503020204020204" pitchFamily="34" charset="-122"/>
              </a:rPr>
              <a:t>特征反应</a:t>
            </a:r>
            <a:r>
              <a:rPr lang="en-US" sz="2000" b="0">
                <a:latin typeface="微软雅黑" panose="020B0503020204020204" pitchFamily="34" charset="-122"/>
                <a:ea typeface="微软雅黑" panose="020B0503020204020204" pitchFamily="34" charset="-122"/>
                <a:cs typeface="微软雅黑" panose="020B0503020204020204" pitchFamily="34" charset="-122"/>
              </a:rPr>
              <a:t>”</a:t>
            </a:r>
            <a:r>
              <a:rPr lang="zh-CN" sz="2000" b="0">
                <a:latin typeface="微软雅黑" panose="020B0503020204020204" pitchFamily="34" charset="-122"/>
                <a:ea typeface="微软雅黑" panose="020B0503020204020204" pitchFamily="34" charset="-122"/>
                <a:cs typeface="微软雅黑" panose="020B0503020204020204" pitchFamily="34" charset="-122"/>
              </a:rPr>
              <a:t>的试剂或选择合适的方法</a:t>
            </a:r>
            <a:endParaRPr lang="zh-CN" altLang="en-US" sz="20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1050290" y="1064895"/>
            <a:ext cx="5114925"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考法1　物质检验与鉴别的方法选择</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39470" y="1288415"/>
            <a:ext cx="6260465"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(2)以无色待检溶液滴加紫色石蕊溶液出现的情况为例:</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45" name="image133.jpeg"/>
          <p:cNvPicPr>
            <a:picLocks noChangeAspect="1"/>
          </p:cNvPicPr>
          <p:nvPr>
            <p:custDataLst>
              <p:tags r:id="rId1"/>
            </p:custDataLst>
          </p:nvPr>
        </p:nvPicPr>
        <p:blipFill>
          <a:blip r:embed="rId2"/>
          <a:stretch>
            <a:fillRect/>
          </a:stretch>
        </p:blipFill>
        <p:spPr>
          <a:xfrm>
            <a:off x="2458720" y="1757680"/>
            <a:ext cx="6690360" cy="3111500"/>
          </a:xfrm>
          <a:prstGeom prst="rect">
            <a:avLst/>
          </a:prstGeom>
        </p:spPr>
      </p:pic>
      <p:sp>
        <p:nvSpPr>
          <p:cNvPr id="3" name="文本框 2"/>
          <p:cNvSpPr txBox="1"/>
          <p:nvPr/>
        </p:nvSpPr>
        <p:spPr>
          <a:xfrm>
            <a:off x="839470" y="4773930"/>
            <a:ext cx="4561840" cy="428625"/>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3</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固体物质的检验与鉴别</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125855" y="5201920"/>
            <a:ext cx="9076055" cy="1214120"/>
          </a:xfrm>
          <a:prstGeom prst="rect">
            <a:avLst/>
          </a:prstGeom>
          <a:noFill/>
        </p:spPr>
        <p:txBody>
          <a:bodyPr wrap="square" rtlCol="0">
            <a:noAutofit/>
          </a:bodyPr>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固体物质通常难以通过直接观测获得其所含微粒,但可通过将其溶于H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O后显示的现象进行逐步分析。</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839470" y="917575"/>
            <a:ext cx="5146040" cy="443865"/>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考法1　物质检验与鉴别的方法选择</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57860" y="1598295"/>
            <a:ext cx="4064000" cy="491490"/>
          </a:xfrm>
          <a:prstGeom prst="rect">
            <a:avLst/>
          </a:prstGeom>
          <a:noFill/>
        </p:spPr>
        <p:txBody>
          <a:bodyPr wrap="square" rtlCol="0">
            <a:noAutofit/>
          </a:bodyPr>
          <a:p>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真题例1</a:t>
            </a:r>
            <a:endPar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912495" y="2089785"/>
            <a:ext cx="10127615" cy="2821940"/>
          </a:xfrm>
          <a:prstGeom prst="rect">
            <a:avLst/>
          </a:prstGeom>
          <a:noFill/>
        </p:spPr>
        <p:txBody>
          <a:bodyPr wrap="square" rtlCol="0">
            <a:noAutofit/>
          </a:bodyPr>
          <a:p>
            <a:r>
              <a:rPr lang="zh-CN" altLang="en-US"/>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[山东2023·6,2分]鉴别浓度均为0.1 mol·L-1的NaClO、Ba(OH)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三种溶液,仅用下列一种方法不可行的是(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A.测定溶液pH</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B.滴加酚酞试剂</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C.滴加0.1 mol·L-1 KI溶液</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D.滴加饱和Na</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溶液</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807085" y="1031875"/>
            <a:ext cx="4954905"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考法1　物质检验与鉴别的方法选择</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7706995" y="313055"/>
            <a:ext cx="4064000" cy="460375"/>
          </a:xfrm>
          <a:prstGeom prst="rect">
            <a:avLst/>
          </a:prstGeom>
          <a:noFill/>
        </p:spPr>
        <p:txBody>
          <a:bodyPr wrap="square" rtlCol="0">
            <a:spAutoFit/>
          </a:bodyPr>
          <a:p>
            <a:r>
              <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例题</a:t>
            </a:r>
            <a:r>
              <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P80</a:t>
            </a:r>
            <a:endPar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140835" y="2349500"/>
            <a:ext cx="446405" cy="521970"/>
          </a:xfrm>
          <a:prstGeom prst="rect">
            <a:avLst/>
          </a:prstGeom>
          <a:noFill/>
        </p:spPr>
        <p:txBody>
          <a:bodyPr wrap="square" rtlCol="0">
            <a:spAutoFit/>
          </a:bodyPr>
          <a:p>
            <a:r>
              <a:rPr lang="en-US" altLang="zh-CN" sz="2800" b="1">
                <a:solidFill>
                  <a:srgbClr val="FF0000"/>
                </a:solidFill>
                <a:latin typeface="Times New Roman" panose="02020603050405020304" charset="0"/>
                <a:cs typeface="Times New Roman" panose="02020603050405020304" charset="0"/>
              </a:rPr>
              <a:t>C</a:t>
            </a:r>
            <a:endParaRPr lang="en-US" altLang="zh-CN" sz="2800" b="1">
              <a:solidFill>
                <a:srgbClr val="FF0000"/>
              </a:solidFill>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81380" y="1479550"/>
            <a:ext cx="10126345" cy="3513455"/>
          </a:xfrm>
          <a:prstGeom prst="rect">
            <a:avLst/>
          </a:prstGeom>
          <a:noFill/>
        </p:spPr>
        <p:txBody>
          <a:bodyPr wrap="square" rtlCol="0">
            <a:noAutofit/>
          </a:bodyPr>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【解析】若用pH试纸测定溶液pH:NaClO溶液具有强氧化性,可漂白pH试纸,Ba(OH)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溶液显碱性,Al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(SO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溶液显酸性,pH试纸测定两溶液pH时显示颜色不同,可以鉴别;若用pH计测溶液的pH:NaClO溶液、Ba(OH)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溶液pH均大于7,但同浓度时,Ba(OH)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溶液碱性更强,pH更大,Al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(SO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溶液显酸性,pH小于7,可以鉴别,A不符合题意。滴加酚酞试剂:NaClO溶液具有漂白性,加入酚酞试剂后溶液先变红后褪色,氢氧化钡溶液显碱性,加入酚酞试剂后溶液只变红不褪色,Al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(SO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溶液显酸性,加入酚酞试剂后溶液不变色,现象不同,可以鉴别,B不符合题意。滴加KI溶液:KI具有还原性,NaClO具有强氧化性,两者反应生成I</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,碘水呈黄色;Ba(OH)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和KI不反应,没有明显现象;KI和Al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(SO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溶液不反应,没有明显现象,不能鉴别,C符合题意。滴加Na</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CO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溶液:NaClO不与Na</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CO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反应,没有明显现象;氢氧化钡与Na</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CO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反应生成碳酸钡白色沉淀;Al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(SO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和饱和Na</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CO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反应生成氢氧化铝白色沉淀和二氧化碳气体,现象不同,可以鉴别,D不符合题意。</a:t>
            </a:r>
            <a:endParaRPr lang="zh-CN" altLang="en-US" sz="200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custDataLst>
                  <p:tags r:id="rId1"/>
                </p:custDataLst>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4" name="弧形 23"/>
              <p:cNvSpPr/>
              <p:nvPr>
                <p:custDataLst>
                  <p:tags r:id="rId2"/>
                </p:custDataLst>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custDataLst>
                <p:tags r:id="rId3"/>
              </p:custDataLst>
            </p:nvPr>
          </p:nvSpPr>
          <p:spPr>
            <a:xfrm>
              <a:off x="-334011" y="2342515"/>
              <a:ext cx="2100896" cy="2003969"/>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4800" dirty="0">
                  <a:latin typeface="+mj-lt"/>
                  <a:ea typeface="黑体" panose="02010609060101010101" charset="-122"/>
                  <a:cs typeface="+mj-lt"/>
                </a:rPr>
                <a:t>23</a:t>
              </a:r>
              <a:endParaRPr lang="en-US" altLang="zh-CN" sz="4800" dirty="0">
                <a:latin typeface="+mj-lt"/>
                <a:ea typeface="黑体" panose="02010609060101010101" charset="-122"/>
                <a:cs typeface="+mj-lt"/>
              </a:endParaRPr>
            </a:p>
          </p:txBody>
        </p:sp>
      </p:grpSp>
      <p:sp>
        <p:nvSpPr>
          <p:cNvPr id="2" name="文本框 1"/>
          <p:cNvSpPr txBox="1"/>
          <p:nvPr/>
        </p:nvSpPr>
        <p:spPr>
          <a:xfrm>
            <a:off x="4046220" y="3497580"/>
            <a:ext cx="6096000" cy="1300480"/>
          </a:xfrm>
          <a:prstGeom prst="rect">
            <a:avLst/>
          </a:prstGeom>
          <a:noFill/>
        </p:spPr>
        <p:txBody>
          <a:bodyPr wrap="square" rtlCol="0" anchor="t">
            <a:noAutofit/>
          </a:bodyPr>
          <a:p>
            <a:pPr algn="ctr"/>
            <a:r>
              <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考点</a:t>
            </a:r>
            <a:r>
              <a:rPr lang="en-US" altLang="zh-CN"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23</a:t>
            </a:r>
            <a:endPar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r>
              <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物质的分离与提纯</a:t>
            </a:r>
            <a:endPar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91540" y="1054735"/>
            <a:ext cx="5295265"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物质分离、提纯的物理方法</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表格 2"/>
          <p:cNvGraphicFramePr/>
          <p:nvPr>
            <p:custDataLst>
              <p:tags r:id="rId1"/>
            </p:custDataLst>
          </p:nvPr>
        </p:nvGraphicFramePr>
        <p:xfrm>
          <a:off x="1005205" y="1429385"/>
          <a:ext cx="10457815" cy="4483735"/>
        </p:xfrm>
        <a:graphic>
          <a:graphicData uri="http://schemas.openxmlformats.org/drawingml/2006/table">
            <a:tbl>
              <a:tblPr/>
              <a:tblGrid>
                <a:gridCol w="1019810"/>
                <a:gridCol w="3057525"/>
                <a:gridCol w="2038350"/>
                <a:gridCol w="4342130"/>
              </a:tblGrid>
              <a:tr h="181610">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方法</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装置</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适用条件</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说明</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826770">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过滤</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 </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400" b="0">
                          <a:latin typeface="微软雅黑" panose="020B0503020204020204" pitchFamily="34" charset="-122"/>
                          <a:ea typeface="微软雅黑" panose="020B0503020204020204" pitchFamily="34" charset="-122"/>
                          <a:cs typeface="Calibri" panose="020F0502020204030204" charset="0"/>
                        </a:rPr>
                        <a:t>难溶性固体和液体的分离</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400" b="0">
                          <a:latin typeface="微软雅黑" panose="020B0503020204020204" pitchFamily="34" charset="-122"/>
                          <a:ea typeface="微软雅黑" panose="020B0503020204020204" pitchFamily="34" charset="-122"/>
                          <a:cs typeface="微软雅黑" panose="020B0503020204020204" pitchFamily="34" charset="-122"/>
                        </a:rPr>
                        <a:t>①操作中注意“一贴、二低、三靠”;②</a:t>
                      </a:r>
                      <a:r>
                        <a:rPr lang="en-US" sz="1400" b="0">
                          <a:latin typeface="微软雅黑" panose="020B0503020204020204" pitchFamily="34" charset="-122"/>
                          <a:ea typeface="微软雅黑" panose="020B0503020204020204" pitchFamily="34" charset="-122"/>
                          <a:cs typeface="微软雅黑" panose="020B0503020204020204" pitchFamily="34" charset="-122"/>
                        </a:rPr>
                        <a:t>若一次过滤后仍浑浊,需重复过滤;</a:t>
                      </a:r>
                      <a:r>
                        <a:rPr lang="en-US" sz="1400" b="0">
                          <a:latin typeface="微软雅黑" panose="020B0503020204020204" pitchFamily="34" charset="-122"/>
                          <a:ea typeface="微软雅黑" panose="020B0503020204020204" pitchFamily="34" charset="-122"/>
                          <a:cs typeface="微软雅黑" panose="020B0503020204020204" pitchFamily="34" charset="-122"/>
                        </a:rPr>
                        <a:t>③得到难溶物过程:溶解、</a:t>
                      </a:r>
                      <a:r>
                        <a:rPr lang="en-US" sz="1400" b="0" u="wavy">
                          <a:latin typeface="微软雅黑" panose="020B0503020204020204" pitchFamily="34" charset="-122"/>
                          <a:ea typeface="微软雅黑" panose="020B0503020204020204" pitchFamily="34" charset="-122"/>
                          <a:cs typeface="微软雅黑" panose="020B0503020204020204" pitchFamily="34" charset="-122"/>
                        </a:rPr>
                        <a:t>过滤</a:t>
                      </a:r>
                      <a:r>
                        <a:rPr lang="en-US" sz="1400" b="0">
                          <a:latin typeface="微软雅黑" panose="020B0503020204020204" pitchFamily="34" charset="-122"/>
                          <a:ea typeface="微软雅黑" panose="020B0503020204020204" pitchFamily="34" charset="-122"/>
                          <a:cs typeface="微软雅黑" panose="020B0503020204020204" pitchFamily="34" charset="-122"/>
                        </a:rPr>
                        <a:t>、</a:t>
                      </a:r>
                      <a:r>
                        <a:rPr lang="en-US" sz="1400" b="0" u="wavy">
                          <a:latin typeface="微软雅黑" panose="020B0503020204020204" pitchFamily="34" charset="-122"/>
                          <a:ea typeface="微软雅黑" panose="020B0503020204020204" pitchFamily="34" charset="-122"/>
                          <a:cs typeface="微软雅黑" panose="020B0503020204020204" pitchFamily="34" charset="-122"/>
                        </a:rPr>
                        <a:t>洗涤</a:t>
                      </a:r>
                      <a:r>
                        <a:rPr lang="en-US" sz="1400" b="0">
                          <a:latin typeface="微软雅黑" panose="020B0503020204020204" pitchFamily="34" charset="-122"/>
                          <a:ea typeface="微软雅黑" panose="020B0503020204020204" pitchFamily="34" charset="-122"/>
                          <a:cs typeface="微软雅黑" panose="020B0503020204020204" pitchFamily="34" charset="-122"/>
                        </a:rPr>
                        <a:t>、干燥;</a:t>
                      </a:r>
                      <a:r>
                        <a:rPr lang="en-US" sz="1400" b="0">
                          <a:latin typeface="微软雅黑" panose="020B0503020204020204" pitchFamily="34" charset="-122"/>
                          <a:ea typeface="微软雅黑" panose="020B0503020204020204" pitchFamily="34" charset="-122"/>
                          <a:cs typeface="微软雅黑" panose="020B0503020204020204" pitchFamily="34" charset="-122"/>
                        </a:rPr>
                        <a:t>④得到易溶物过程:溶解、</a:t>
                      </a:r>
                      <a:r>
                        <a:rPr lang="en-US" sz="1400" b="0" u="wavy">
                          <a:latin typeface="微软雅黑" panose="020B0503020204020204" pitchFamily="34" charset="-122"/>
                          <a:ea typeface="微软雅黑" panose="020B0503020204020204" pitchFamily="34" charset="-122"/>
                          <a:cs typeface="微软雅黑" panose="020B0503020204020204" pitchFamily="34" charset="-122"/>
                        </a:rPr>
                        <a:t>过滤</a:t>
                      </a:r>
                      <a:r>
                        <a:rPr lang="en-US" sz="1400" b="0">
                          <a:latin typeface="微软雅黑" panose="020B0503020204020204" pitchFamily="34" charset="-122"/>
                          <a:ea typeface="微软雅黑" panose="020B0503020204020204" pitchFamily="34" charset="-122"/>
                          <a:cs typeface="微软雅黑" panose="020B0503020204020204" pitchFamily="34" charset="-122"/>
                        </a:rPr>
                        <a:t>、</a:t>
                      </a:r>
                      <a:r>
                        <a:rPr lang="en-US" sz="1400" b="0" u="wavy">
                          <a:latin typeface="微软雅黑" panose="020B0503020204020204" pitchFamily="34" charset="-122"/>
                          <a:ea typeface="微软雅黑" panose="020B0503020204020204" pitchFamily="34" charset="-122"/>
                          <a:cs typeface="微软雅黑" panose="020B0503020204020204" pitchFamily="34" charset="-122"/>
                        </a:rPr>
                        <a:t>蒸发结晶(或降温结晶)</a:t>
                      </a:r>
                      <a:endParaRPr lang="en-US" altLang="en-US" sz="14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49910">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蒸发</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 </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400" b="0">
                          <a:latin typeface="微软雅黑" panose="020B0503020204020204" pitchFamily="34" charset="-122"/>
                          <a:ea typeface="微软雅黑" panose="020B0503020204020204" pitchFamily="34" charset="-122"/>
                          <a:cs typeface="Calibri" panose="020F0502020204030204" charset="0"/>
                        </a:rPr>
                        <a:t>分离易溶性固体溶质和溶剂</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400" b="0">
                          <a:latin typeface="微软雅黑" panose="020B0503020204020204" pitchFamily="34" charset="-122"/>
                          <a:ea typeface="微软雅黑" panose="020B0503020204020204" pitchFamily="34" charset="-122"/>
                          <a:cs typeface="微软雅黑" panose="020B0503020204020204" pitchFamily="34" charset="-122"/>
                        </a:rPr>
                        <a:t>①用</a:t>
                      </a:r>
                      <a:r>
                        <a:rPr lang="en-US" sz="1400" b="0" u="wavy">
                          <a:latin typeface="微软雅黑" panose="020B0503020204020204" pitchFamily="34" charset="-122"/>
                          <a:ea typeface="微软雅黑" panose="020B0503020204020204" pitchFamily="34" charset="-122"/>
                          <a:cs typeface="微软雅黑" panose="020B0503020204020204" pitchFamily="34" charset="-122"/>
                        </a:rPr>
                        <a:t>玻璃棒</a:t>
                      </a:r>
                      <a:r>
                        <a:rPr lang="en-US" sz="1400" b="0">
                          <a:latin typeface="微软雅黑" panose="020B0503020204020204" pitchFamily="34" charset="-122"/>
                          <a:ea typeface="微软雅黑" panose="020B0503020204020204" pitchFamily="34" charset="-122"/>
                          <a:cs typeface="微软雅黑" panose="020B0503020204020204" pitchFamily="34" charset="-122"/>
                        </a:rPr>
                        <a:t>搅拌,</a:t>
                      </a:r>
                      <a:r>
                        <a:rPr lang="en-US" sz="1400" b="0">
                          <a:latin typeface="微软雅黑" panose="020B0503020204020204" pitchFamily="34" charset="-122"/>
                          <a:ea typeface="微软雅黑" panose="020B0503020204020204" pitchFamily="34" charset="-122"/>
                          <a:cs typeface="微软雅黑" panose="020B0503020204020204" pitchFamily="34" charset="-122"/>
                        </a:rPr>
                        <a:t>防止局部过热导致液体或晶体飞溅;②当</a:t>
                      </a:r>
                      <a:r>
                        <a:rPr lang="en-US" sz="1400" b="0" u="wavy">
                          <a:latin typeface="微软雅黑" panose="020B0503020204020204" pitchFamily="34" charset="-122"/>
                          <a:ea typeface="微软雅黑" panose="020B0503020204020204" pitchFamily="34" charset="-122"/>
                          <a:cs typeface="微软雅黑" panose="020B0503020204020204" pitchFamily="34" charset="-122"/>
                        </a:rPr>
                        <a:t>有较多晶体析出</a:t>
                      </a:r>
                      <a:r>
                        <a:rPr lang="en-US" sz="1400" b="0">
                          <a:latin typeface="微软雅黑" panose="020B0503020204020204" pitchFamily="34" charset="-122"/>
                          <a:ea typeface="微软雅黑" panose="020B0503020204020204" pitchFamily="34" charset="-122"/>
                          <a:cs typeface="微软雅黑" panose="020B0503020204020204" pitchFamily="34" charset="-122"/>
                        </a:rPr>
                        <a:t>时</a:t>
                      </a:r>
                      <a:r>
                        <a:rPr lang="en-US" sz="1400" b="0">
                          <a:latin typeface="微软雅黑" panose="020B0503020204020204" pitchFamily="34" charset="-122"/>
                          <a:ea typeface="微软雅黑" panose="020B0503020204020204" pitchFamily="34" charset="-122"/>
                          <a:cs typeface="微软雅黑" panose="020B0503020204020204" pitchFamily="34" charset="-122"/>
                        </a:rPr>
                        <a:t>,停止加热,利用余热蒸干</a:t>
                      </a:r>
                      <a:endParaRPr lang="en-US" altLang="en-US" sz="14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646430">
                <a:tc rowSpan="3">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萃取分液</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cap="flat">
                      <a:noFill/>
                    </a:lnB>
                    <a:lnTlToBr>
                      <a:noFill/>
                    </a:lnTlToBr>
                    <a:lnBlToTr>
                      <a:noFill/>
                    </a:lnBlToTr>
                    <a:noFill/>
                  </a:tcPr>
                </a:tc>
                <a:tc rowSpan="3">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 </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cap="flat">
                      <a:noFill/>
                    </a:lnB>
                    <a:lnTlToBr>
                      <a:noFill/>
                    </a:lnTlToBr>
                    <a:lnBlToTr>
                      <a:noFill/>
                    </a:lnBlToTr>
                    <a:noFill/>
                  </a:tcPr>
                </a:tc>
                <a:tc>
                  <a:txBody>
                    <a:bodyPr/>
                    <a:p>
                      <a:pPr indent="0">
                        <a:buNone/>
                      </a:pPr>
                      <a:r>
                        <a:rPr lang="en-US" sz="1400" b="0">
                          <a:latin typeface="微软雅黑" panose="020B0503020204020204" pitchFamily="34" charset="-122"/>
                          <a:ea typeface="微软雅黑" panose="020B0503020204020204" pitchFamily="34" charset="-122"/>
                          <a:cs typeface="微软雅黑" panose="020B0503020204020204" pitchFamily="34" charset="-122"/>
                        </a:rPr>
                        <a:t>萃取用于将溶质从原溶剂中转移到另一种溶剂</a:t>
                      </a:r>
                      <a:r>
                        <a:rPr lang="en-US" sz="1400" b="0">
                          <a:latin typeface="微软雅黑" panose="020B0503020204020204" pitchFamily="34" charset="-122"/>
                          <a:ea typeface="微软雅黑" panose="020B0503020204020204" pitchFamily="34" charset="-122"/>
                          <a:cs typeface="微软雅黑" panose="020B0503020204020204" pitchFamily="34" charset="-122"/>
                        </a:rPr>
                        <a:t>(萃取剂)中</a:t>
                      </a:r>
                      <a:endParaRPr lang="en-US" altLang="en-US" sz="14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400" b="0">
                          <a:latin typeface="微软雅黑" panose="020B0503020204020204" pitchFamily="34" charset="-122"/>
                          <a:ea typeface="微软雅黑" panose="020B0503020204020204" pitchFamily="34" charset="-122"/>
                          <a:cs typeface="微软雅黑" panose="020B0503020204020204" pitchFamily="34" charset="-122"/>
                        </a:rPr>
                        <a:t>①</a:t>
                      </a:r>
                      <a:r>
                        <a:rPr lang="en-US" sz="1400" b="0">
                          <a:latin typeface="微软雅黑" panose="020B0503020204020204" pitchFamily="34" charset="-122"/>
                          <a:ea typeface="微软雅黑" panose="020B0503020204020204" pitchFamily="34" charset="-122"/>
                          <a:cs typeface="微软雅黑" panose="020B0503020204020204" pitchFamily="34" charset="-122"/>
                        </a:rPr>
                        <a:t>溶质在萃取剂中的溶解度大;②两种液体</a:t>
                      </a:r>
                      <a:r>
                        <a:rPr lang="en-US" sz="1400" b="0" u="wavy">
                          <a:latin typeface="微软雅黑" panose="020B0503020204020204" pitchFamily="34" charset="-122"/>
                          <a:ea typeface="微软雅黑" panose="020B0503020204020204" pitchFamily="34" charset="-122"/>
                          <a:cs typeface="微软雅黑" panose="020B0503020204020204" pitchFamily="34" charset="-122"/>
                        </a:rPr>
                        <a:t>互不相溶</a:t>
                      </a:r>
                      <a:r>
                        <a:rPr lang="en-US" sz="1400" b="0">
                          <a:latin typeface="微软雅黑" panose="020B0503020204020204" pitchFamily="34" charset="-122"/>
                          <a:ea typeface="微软雅黑" panose="020B0503020204020204" pitchFamily="34" charset="-122"/>
                          <a:cs typeface="微软雅黑" panose="020B0503020204020204" pitchFamily="34" charset="-122"/>
                        </a:rPr>
                        <a:t>;③</a:t>
                      </a:r>
                      <a:r>
                        <a:rPr lang="en-US" sz="1400" b="0">
                          <a:latin typeface="微软雅黑" panose="020B0503020204020204" pitchFamily="34" charset="-122"/>
                          <a:ea typeface="微软雅黑" panose="020B0503020204020204" pitchFamily="34" charset="-122"/>
                          <a:cs typeface="微软雅黑" panose="020B0503020204020204" pitchFamily="34" charset="-122"/>
                        </a:rPr>
                        <a:t>溶质、被萃取的物质和萃取剂不反应;④两种溶剂密度不同</a:t>
                      </a:r>
                      <a:endParaRPr lang="en-US" altLang="en-US" sz="14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77495">
                <a:tc vMerge="1">
                  <a:tcPr>
                    <a:lnR w="12700" cap="flat" cmpd="sng">
                      <a:solidFill>
                        <a:srgbClr val="999999"/>
                      </a:solidFill>
                      <a:prstDash val="dash"/>
                      <a:headEnd type="none" w="med" len="med"/>
                      <a:tailEnd type="none" w="med" len="med"/>
                    </a:lnR>
                  </a:tcPr>
                </a:tc>
                <a:tc vMerge="1">
                  <a:tcPr>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tcPr>
                </a:tc>
                <a:tc rowSpan="2">
                  <a:txBody>
                    <a:bodyPr/>
                    <a:p>
                      <a:pPr indent="0">
                        <a:buNone/>
                      </a:pPr>
                      <a:r>
                        <a:rPr lang="en-US" sz="1400" b="0">
                          <a:latin typeface="微软雅黑" panose="020B0503020204020204" pitchFamily="34" charset="-122"/>
                          <a:ea typeface="微软雅黑" panose="020B0503020204020204" pitchFamily="34" charset="-122"/>
                          <a:cs typeface="Calibri" panose="020F0502020204030204" charset="0"/>
                        </a:rPr>
                        <a:t>分液用于分离互不相溶的两种液体</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cap="flat">
                      <a:noFill/>
                    </a:lnB>
                    <a:lnTlToBr>
                      <a:noFill/>
                    </a:lnTlToBr>
                    <a:lnBlToTr>
                      <a:noFill/>
                    </a:lnBlToTr>
                    <a:noFill/>
                  </a:tcPr>
                </a:tc>
                <a:tc>
                  <a:txBody>
                    <a:bodyPr/>
                    <a:p>
                      <a:pPr indent="0">
                        <a:buNone/>
                      </a:pPr>
                      <a:r>
                        <a:rPr lang="en-US" sz="1400" b="0">
                          <a:latin typeface="微软雅黑" panose="020B0503020204020204" pitchFamily="34" charset="-122"/>
                          <a:ea typeface="微软雅黑" panose="020B0503020204020204" pitchFamily="34" charset="-122"/>
                          <a:cs typeface="微软雅黑" panose="020B0503020204020204" pitchFamily="34" charset="-122"/>
                        </a:rPr>
                        <a:t>分液时下层液体从下口流出,上层液体从上口倒出</a:t>
                      </a:r>
                      <a:endParaRPr lang="en-US" altLang="en-US" sz="14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r h="196850">
                <a:tc vMerge="1">
                  <a:tcPr>
                    <a:lnR w="12700" cap="flat" cmpd="sng">
                      <a:solidFill>
                        <a:srgbClr val="999999"/>
                      </a:solidFill>
                      <a:prstDash val="dash"/>
                      <a:headEnd type="none" w="med" len="med"/>
                      <a:tailEnd type="none" w="med" len="med"/>
                    </a:lnR>
                    <a:lnB cap="flat">
                      <a:noFill/>
                    </a:lnB>
                  </a:tcPr>
                </a:tc>
                <a:tc vMerge="1">
                  <a:tcPr>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B cap="flat">
                      <a:noFill/>
                    </a:lnB>
                  </a:tcPr>
                </a:tc>
                <a:tc vMerge="1">
                  <a:tcPr>
                    <a:lnL w="12700" cap="flat" cmpd="sng">
                      <a:solidFill>
                        <a:srgbClr val="999999"/>
                      </a:solidFill>
                      <a:prstDash val="dash"/>
                      <a:headEnd type="none" w="med" len="med"/>
                      <a:tailEnd type="none" w="med" len="med"/>
                    </a:lnL>
                    <a:lnR w="12700" cap="flat" cmpd="sng">
                      <a:solidFill>
                        <a:srgbClr val="000000"/>
                      </a:solidFill>
                      <a:prstDash val="dash"/>
                      <a:headEnd type="none" w="med" len="med"/>
                      <a:tailEnd type="none" w="med" len="med"/>
                    </a:lnR>
                    <a:lnB cap="flat">
                      <a:noFill/>
                    </a:lnB>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 </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27305" marR="27305" marT="14604" marB="14604" vert="horz" anchor="ctr" anchorCtr="0">
                    <a:lnL w="12700" cap="flat" cmpd="sng">
                      <a:solidFill>
                        <a:srgbClr val="000000"/>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42875">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蒸馏</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cap="flat">
                      <a:noFill/>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 </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cap="flat">
                      <a:noFill/>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400" b="0">
                          <a:latin typeface="微软雅黑" panose="020B0503020204020204" pitchFamily="34" charset="-122"/>
                          <a:ea typeface="微软雅黑" panose="020B0503020204020204" pitchFamily="34" charset="-122"/>
                          <a:cs typeface="Calibri" panose="020F0502020204030204" charset="0"/>
                        </a:rPr>
                        <a:t>分离</a:t>
                      </a:r>
                      <a:r>
                        <a:rPr lang="en-US" sz="1400" b="0" u="wavy">
                          <a:latin typeface="微软雅黑" panose="020B0503020204020204" pitchFamily="34" charset="-122"/>
                          <a:ea typeface="微软雅黑" panose="020B0503020204020204" pitchFamily="34" charset="-122"/>
                          <a:cs typeface="Calibri" panose="020F0502020204030204" charset="0"/>
                        </a:rPr>
                        <a:t>沸点</a:t>
                      </a:r>
                      <a:r>
                        <a:rPr lang="en-US" sz="1400" b="0">
                          <a:latin typeface="微软雅黑" panose="020B0503020204020204" pitchFamily="34" charset="-122"/>
                          <a:ea typeface="微软雅黑" panose="020B0503020204020204" pitchFamily="34" charset="-122"/>
                          <a:cs typeface="Calibri" panose="020F0502020204030204" charset="0"/>
                        </a:rPr>
                        <a:t>相差较大且互溶的液体混合物</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cap="flat">
                      <a:noFill/>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400" b="0">
                          <a:latin typeface="微软雅黑" panose="020B0503020204020204" pitchFamily="34" charset="-122"/>
                          <a:ea typeface="微软雅黑" panose="020B0503020204020204" pitchFamily="34" charset="-122"/>
                          <a:cs typeface="微软雅黑" panose="020B0503020204020204" pitchFamily="34" charset="-122"/>
                        </a:rPr>
                        <a:t>①温度计的水银球与</a:t>
                      </a:r>
                      <a:r>
                        <a:rPr lang="en-US" sz="1400" b="0" u="wavy">
                          <a:latin typeface="微软雅黑" panose="020B0503020204020204" pitchFamily="34" charset="-122"/>
                          <a:ea typeface="微软雅黑" panose="020B0503020204020204" pitchFamily="34" charset="-122"/>
                          <a:cs typeface="微软雅黑" panose="020B0503020204020204" pitchFamily="34" charset="-122"/>
                        </a:rPr>
                        <a:t>蒸馏烧瓶支管口</a:t>
                      </a:r>
                      <a:r>
                        <a:rPr lang="en-US" sz="1400" b="0">
                          <a:latin typeface="微软雅黑" panose="020B0503020204020204" pitchFamily="34" charset="-122"/>
                          <a:ea typeface="微软雅黑" panose="020B0503020204020204" pitchFamily="34" charset="-122"/>
                          <a:cs typeface="微软雅黑" panose="020B0503020204020204" pitchFamily="34" charset="-122"/>
                        </a:rPr>
                        <a:t>下沿处相平;②加</a:t>
                      </a:r>
                      <a:r>
                        <a:rPr lang="en-US" sz="1400" b="0" u="wavy">
                          <a:latin typeface="微软雅黑" panose="020B0503020204020204" pitchFamily="34" charset="-122"/>
                          <a:ea typeface="微软雅黑" panose="020B0503020204020204" pitchFamily="34" charset="-122"/>
                          <a:cs typeface="微软雅黑" panose="020B0503020204020204" pitchFamily="34" charset="-122"/>
                        </a:rPr>
                        <a:t>碎瓷片</a:t>
                      </a:r>
                      <a:r>
                        <a:rPr lang="en-US" sz="1400" b="0">
                          <a:latin typeface="微软雅黑" panose="020B0503020204020204" pitchFamily="34" charset="-122"/>
                          <a:ea typeface="微软雅黑" panose="020B0503020204020204" pitchFamily="34" charset="-122"/>
                          <a:cs typeface="微软雅黑" panose="020B0503020204020204" pitchFamily="34" charset="-122"/>
                        </a:rPr>
                        <a:t>防暴沸;</a:t>
                      </a:r>
                      <a:r>
                        <a:rPr lang="en-US" sz="1400" b="0">
                          <a:latin typeface="微软雅黑" panose="020B0503020204020204" pitchFamily="34" charset="-122"/>
                          <a:ea typeface="微软雅黑" panose="020B0503020204020204" pitchFamily="34" charset="-122"/>
                          <a:cs typeface="微软雅黑" panose="020B0503020204020204" pitchFamily="34" charset="-122"/>
                        </a:rPr>
                        <a:t>③冷凝管水流方向“低进高出”④普通牛角管与接收器间不能完全密封</a:t>
                      </a:r>
                      <a:endParaRPr lang="en-US" altLang="en-US" sz="14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638810">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升华</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 </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400" b="0">
                          <a:latin typeface="微软雅黑" panose="020B0503020204020204" pitchFamily="34" charset="-122"/>
                          <a:ea typeface="微软雅黑" panose="020B0503020204020204" pitchFamily="34" charset="-122"/>
                          <a:cs typeface="Calibri" panose="020F0502020204030204" charset="0"/>
                        </a:rPr>
                        <a:t>利用物质升华的性质进行分离</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400" b="0">
                          <a:latin typeface="微软雅黑" panose="020B0503020204020204" pitchFamily="34" charset="-122"/>
                          <a:ea typeface="微软雅黑" panose="020B0503020204020204" pitchFamily="34" charset="-122"/>
                          <a:cs typeface="微软雅黑" panose="020B0503020204020204" pitchFamily="34" charset="-122"/>
                        </a:rPr>
                        <a:t>属于物理变化</a:t>
                      </a:r>
                      <a:r>
                        <a:rPr lang="en-US" sz="1400" b="0">
                          <a:latin typeface="微软雅黑" panose="020B0503020204020204" pitchFamily="34" charset="-122"/>
                          <a:ea typeface="微软雅黑" panose="020B0503020204020204" pitchFamily="34" charset="-122"/>
                          <a:cs typeface="微软雅黑" panose="020B0503020204020204" pitchFamily="34" charset="-122"/>
                        </a:rPr>
                        <a:t>,注意与物质发生分解反应的区别。物质状态的改变:固体</a:t>
                      </a:r>
                      <a:r>
                        <a:rPr lang="en-US" sz="1400" b="0">
                          <a:latin typeface="微软雅黑" panose="020B0503020204020204" pitchFamily="34" charset="-122"/>
                          <a:ea typeface="微软雅黑" panose="020B0503020204020204" pitchFamily="34" charset="-122"/>
                          <a:cs typeface="微软雅黑" panose="020B0503020204020204" pitchFamily="34" charset="-122"/>
                        </a:rPr>
                        <a:t>→气体→固体</a:t>
                      </a:r>
                      <a:endParaRPr lang="en-US" altLang="en-US" sz="14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831850">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渗析</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Calibri" panose="020F0502020204030204" charset="0"/>
                        </a:rPr>
                        <a:t> </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pitchFamily="34" charset="-122"/>
                          <a:ea typeface="微软雅黑" panose="020B0503020204020204" pitchFamily="34" charset="-122"/>
                          <a:cs typeface="Calibri" panose="020F0502020204030204" charset="0"/>
                        </a:rPr>
                        <a:t>分离提纯</a:t>
                      </a:r>
                      <a:r>
                        <a:rPr lang="en-US" sz="1400" b="0" u="wavy">
                          <a:latin typeface="微软雅黑" panose="020B0503020204020204" pitchFamily="34" charset="-122"/>
                          <a:ea typeface="微软雅黑" panose="020B0503020204020204" pitchFamily="34" charset="-122"/>
                          <a:cs typeface="Calibri" panose="020F0502020204030204" charset="0"/>
                        </a:rPr>
                        <a:t>胶体</a:t>
                      </a:r>
                      <a:endParaRPr lang="en-US" altLang="en-US" sz="14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pitchFamily="34" charset="-122"/>
                          <a:ea typeface="微软雅黑" panose="020B0503020204020204" pitchFamily="34" charset="-122"/>
                          <a:cs typeface="微软雅黑" panose="020B0503020204020204" pitchFamily="34" charset="-122"/>
                        </a:rPr>
                        <a:t>要不断更换烧杯中的液体,以提高渗析效果</a:t>
                      </a:r>
                      <a:endParaRPr lang="en-US" altLang="en-US" sz="14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pic>
        <p:nvPicPr>
          <p:cNvPr id="4" name="图片 3"/>
          <p:cNvPicPr/>
          <p:nvPr/>
        </p:nvPicPr>
        <p:blipFill>
          <a:blip r:embed="rId2"/>
          <a:stretch>
            <a:fillRect/>
          </a:stretch>
        </p:blipFill>
        <p:spPr>
          <a:xfrm>
            <a:off x="3138170" y="1819910"/>
            <a:ext cx="518160" cy="723900"/>
          </a:xfrm>
          <a:prstGeom prst="rect">
            <a:avLst/>
          </a:prstGeom>
          <a:noFill/>
          <a:ln w="9525">
            <a:noFill/>
          </a:ln>
        </p:spPr>
      </p:pic>
      <p:pic>
        <p:nvPicPr>
          <p:cNvPr id="5" name="图片 4"/>
          <p:cNvPicPr/>
          <p:nvPr/>
        </p:nvPicPr>
        <p:blipFill>
          <a:blip r:embed="rId3"/>
          <a:stretch>
            <a:fillRect/>
          </a:stretch>
        </p:blipFill>
        <p:spPr>
          <a:xfrm>
            <a:off x="3133725" y="2543810"/>
            <a:ext cx="603885" cy="515620"/>
          </a:xfrm>
          <a:prstGeom prst="rect">
            <a:avLst/>
          </a:prstGeom>
          <a:noFill/>
          <a:ln w="9525">
            <a:noFill/>
          </a:ln>
        </p:spPr>
      </p:pic>
      <p:pic>
        <p:nvPicPr>
          <p:cNvPr id="6" name="图片 5"/>
          <p:cNvPicPr/>
          <p:nvPr/>
        </p:nvPicPr>
        <p:blipFill>
          <a:blip r:embed="rId4"/>
          <a:stretch>
            <a:fillRect/>
          </a:stretch>
        </p:blipFill>
        <p:spPr>
          <a:xfrm>
            <a:off x="3052445" y="3232150"/>
            <a:ext cx="685165" cy="767080"/>
          </a:xfrm>
          <a:prstGeom prst="rect">
            <a:avLst/>
          </a:prstGeom>
          <a:noFill/>
          <a:ln w="9525">
            <a:noFill/>
          </a:ln>
        </p:spPr>
      </p:pic>
      <p:pic>
        <p:nvPicPr>
          <p:cNvPr id="7" name="图片 6"/>
          <p:cNvPicPr/>
          <p:nvPr/>
        </p:nvPicPr>
        <p:blipFill>
          <a:blip r:embed="rId5"/>
          <a:stretch>
            <a:fillRect/>
          </a:stretch>
        </p:blipFill>
        <p:spPr>
          <a:xfrm>
            <a:off x="2971165" y="4062730"/>
            <a:ext cx="863600" cy="763905"/>
          </a:xfrm>
          <a:prstGeom prst="rect">
            <a:avLst/>
          </a:prstGeom>
          <a:noFill/>
          <a:ln w="9525">
            <a:noFill/>
          </a:ln>
        </p:spPr>
      </p:pic>
      <p:pic>
        <p:nvPicPr>
          <p:cNvPr id="8" name="图片 7"/>
          <p:cNvPicPr/>
          <p:nvPr/>
        </p:nvPicPr>
        <p:blipFill>
          <a:blip r:embed="rId6"/>
          <a:stretch>
            <a:fillRect/>
          </a:stretch>
        </p:blipFill>
        <p:spPr>
          <a:xfrm>
            <a:off x="2971165" y="4998720"/>
            <a:ext cx="602615" cy="546100"/>
          </a:xfrm>
          <a:prstGeom prst="rect">
            <a:avLst/>
          </a:prstGeom>
          <a:noFill/>
          <a:ln w="9525">
            <a:noFill/>
          </a:ln>
        </p:spPr>
      </p:pic>
      <p:pic>
        <p:nvPicPr>
          <p:cNvPr id="9" name="图片 8"/>
          <p:cNvPicPr/>
          <p:nvPr/>
        </p:nvPicPr>
        <p:blipFill>
          <a:blip r:embed="rId7"/>
          <a:stretch>
            <a:fillRect/>
          </a:stretch>
        </p:blipFill>
        <p:spPr>
          <a:xfrm>
            <a:off x="3052445" y="5716905"/>
            <a:ext cx="933450" cy="576580"/>
          </a:xfrm>
          <a:prstGeom prst="rect">
            <a:avLst/>
          </a:prstGeom>
          <a:noFill/>
          <a:ln w="9525">
            <a:noFill/>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80745" y="1203325"/>
            <a:ext cx="5298440" cy="460375"/>
          </a:xfrm>
          <a:prstGeom prst="rect">
            <a:avLst/>
          </a:prstGeom>
          <a:solidFill>
            <a:srgbClr val="FFC000"/>
          </a:solidFill>
        </p:spPr>
        <p:txBody>
          <a:bodyPr wrap="square" rtlCol="0">
            <a:spAutoFit/>
          </a:bodyPr>
          <a:p>
            <a:r>
              <a:rPr lang="zh-CN" altLang="en-US" sz="2400">
                <a:latin typeface="微软雅黑" panose="020B0503020204020204" pitchFamily="34" charset="-122"/>
                <a:ea typeface="微软雅黑" panose="020B0503020204020204" pitchFamily="34" charset="-122"/>
              </a:rPr>
              <a:t>拓展延伸萃取与蒸馏装置的拓展应用</a:t>
            </a:r>
            <a:endParaRPr lang="zh-CN" altLang="en-US" sz="2400">
              <a:latin typeface="微软雅黑" panose="020B0503020204020204" pitchFamily="34" charset="-122"/>
              <a:ea typeface="微软雅黑" panose="020B0503020204020204" pitchFamily="34" charset="-122"/>
            </a:endParaRPr>
          </a:p>
        </p:txBody>
      </p:sp>
      <p:sp>
        <p:nvSpPr>
          <p:cNvPr id="14" name="椭圆 13"/>
          <p:cNvSpPr/>
          <p:nvPr>
            <p:custDataLst>
              <p:tags r:id="rId1"/>
            </p:custDataLst>
          </p:nvPr>
        </p:nvSpPr>
        <p:spPr>
          <a:xfrm>
            <a:off x="5633085" y="1602105"/>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椭圆 2"/>
          <p:cNvSpPr/>
          <p:nvPr>
            <p:custDataLst>
              <p:tags r:id="rId2"/>
            </p:custDataLst>
          </p:nvPr>
        </p:nvSpPr>
        <p:spPr>
          <a:xfrm>
            <a:off x="2302510" y="1602105"/>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椭圆 3"/>
          <p:cNvSpPr/>
          <p:nvPr>
            <p:custDataLst>
              <p:tags r:id="rId3"/>
            </p:custDataLst>
          </p:nvPr>
        </p:nvSpPr>
        <p:spPr>
          <a:xfrm>
            <a:off x="2620645" y="1602105"/>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椭圆 4"/>
          <p:cNvSpPr/>
          <p:nvPr>
            <p:custDataLst>
              <p:tags r:id="rId4"/>
            </p:custDataLst>
          </p:nvPr>
        </p:nvSpPr>
        <p:spPr>
          <a:xfrm>
            <a:off x="4427220" y="1602105"/>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椭圆 5"/>
          <p:cNvSpPr/>
          <p:nvPr>
            <p:custDataLst>
              <p:tags r:id="rId5"/>
            </p:custDataLst>
          </p:nvPr>
        </p:nvSpPr>
        <p:spPr>
          <a:xfrm>
            <a:off x="2938780" y="1602105"/>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椭圆 7"/>
          <p:cNvSpPr/>
          <p:nvPr>
            <p:custDataLst>
              <p:tags r:id="rId6"/>
            </p:custDataLst>
          </p:nvPr>
        </p:nvSpPr>
        <p:spPr>
          <a:xfrm>
            <a:off x="3208655" y="1602105"/>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椭圆 9"/>
          <p:cNvSpPr/>
          <p:nvPr>
            <p:custDataLst>
              <p:tags r:id="rId7"/>
            </p:custDataLst>
          </p:nvPr>
        </p:nvSpPr>
        <p:spPr>
          <a:xfrm>
            <a:off x="3575685" y="1602105"/>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椭圆 10"/>
          <p:cNvSpPr/>
          <p:nvPr>
            <p:custDataLst>
              <p:tags r:id="rId8"/>
            </p:custDataLst>
          </p:nvPr>
        </p:nvSpPr>
        <p:spPr>
          <a:xfrm>
            <a:off x="3845560" y="1602105"/>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椭圆 12"/>
          <p:cNvSpPr/>
          <p:nvPr>
            <p:custDataLst>
              <p:tags r:id="rId9"/>
            </p:custDataLst>
          </p:nvPr>
        </p:nvSpPr>
        <p:spPr>
          <a:xfrm>
            <a:off x="4115435" y="1602105"/>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椭圆 14"/>
          <p:cNvSpPr/>
          <p:nvPr>
            <p:custDataLst>
              <p:tags r:id="rId10"/>
            </p:custDataLst>
          </p:nvPr>
        </p:nvSpPr>
        <p:spPr>
          <a:xfrm>
            <a:off x="4739640" y="1602105"/>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6" name="椭圆 15"/>
          <p:cNvSpPr/>
          <p:nvPr>
            <p:custDataLst>
              <p:tags r:id="rId11"/>
            </p:custDataLst>
          </p:nvPr>
        </p:nvSpPr>
        <p:spPr>
          <a:xfrm>
            <a:off x="5093335" y="1602105"/>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7" name="椭圆 16"/>
          <p:cNvSpPr/>
          <p:nvPr>
            <p:custDataLst>
              <p:tags r:id="rId12"/>
            </p:custDataLst>
          </p:nvPr>
        </p:nvSpPr>
        <p:spPr>
          <a:xfrm>
            <a:off x="5363210" y="1602105"/>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8" name="文本框 17"/>
          <p:cNvSpPr txBox="1"/>
          <p:nvPr/>
        </p:nvSpPr>
        <p:spPr>
          <a:xfrm>
            <a:off x="954405" y="1809750"/>
            <a:ext cx="4253865" cy="499745"/>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(1)索氏提取器</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60" name="image148.jpeg"/>
          <p:cNvPicPr>
            <a:picLocks noChangeAspect="1"/>
          </p:cNvPicPr>
          <p:nvPr>
            <p:custDataLst>
              <p:tags r:id="rId13"/>
            </p:custDataLst>
          </p:nvPr>
        </p:nvPicPr>
        <p:blipFill>
          <a:blip r:embed="rId14"/>
          <a:stretch>
            <a:fillRect/>
          </a:stretch>
        </p:blipFill>
        <p:spPr>
          <a:xfrm>
            <a:off x="1156335" y="2309495"/>
            <a:ext cx="2614930" cy="3519170"/>
          </a:xfrm>
          <a:prstGeom prst="rect">
            <a:avLst/>
          </a:prstGeom>
        </p:spPr>
      </p:pic>
      <p:sp>
        <p:nvSpPr>
          <p:cNvPr id="20" name="文本框 19"/>
          <p:cNvSpPr txBox="1"/>
          <p:nvPr/>
        </p:nvSpPr>
        <p:spPr>
          <a:xfrm>
            <a:off x="5469890" y="2219325"/>
            <a:ext cx="5878195" cy="3689985"/>
          </a:xfrm>
          <a:prstGeom prst="rect">
            <a:avLst/>
          </a:prstGeom>
          <a:noFill/>
        </p:spPr>
        <p:txBody>
          <a:bodyPr wrap="square" rtlCol="0">
            <a:noAutofit/>
          </a:bodyPr>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①用途:用于连续萃取,可节约溶剂,萃取效率高。</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②原理:烧瓶中溶剂受热蒸发,蒸气沿导管2上升至球形冷凝管,冷凝后滴入滤纸套筒1中,与固体接触进行萃取,当萃取液面达到虹吸管3顶端时,经虹吸管3返回烧瓶,从而实现连续萃取。</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20470" y="1171575"/>
            <a:ext cx="4043045"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(2)减压蒸馏装置</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61" name="image149.jpeg"/>
          <p:cNvPicPr>
            <a:picLocks noChangeAspect="1"/>
          </p:cNvPicPr>
          <p:nvPr>
            <p:custDataLst>
              <p:tags r:id="rId1"/>
            </p:custDataLst>
          </p:nvPr>
        </p:nvPicPr>
        <p:blipFill>
          <a:blip r:embed="rId2"/>
          <a:stretch>
            <a:fillRect/>
          </a:stretch>
        </p:blipFill>
        <p:spPr>
          <a:xfrm>
            <a:off x="1252220" y="2005330"/>
            <a:ext cx="4011295" cy="3176270"/>
          </a:xfrm>
          <a:prstGeom prst="rect">
            <a:avLst/>
          </a:prstGeom>
        </p:spPr>
      </p:pic>
      <p:sp>
        <p:nvSpPr>
          <p:cNvPr id="4" name="文本框 3"/>
          <p:cNvSpPr txBox="1"/>
          <p:nvPr/>
        </p:nvSpPr>
        <p:spPr>
          <a:xfrm>
            <a:off x="5755640" y="2005330"/>
            <a:ext cx="5519420" cy="3695065"/>
          </a:xfrm>
          <a:prstGeom prst="rect">
            <a:avLst/>
          </a:prstGeom>
          <a:noFill/>
        </p:spPr>
        <p:txBody>
          <a:bodyPr wrap="square" rtlCol="0">
            <a:noAutofit/>
          </a:bodyPr>
          <a:p>
            <a:pPr indent="0" fontAlgn="auto">
              <a:lnSpc>
                <a:spcPts val="3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①用途:减压蒸馏可以降低蒸馏所需温度,适用于高沸点物质和在常压蒸馏时未达到沸点就已受热分解、氧化或聚合的化合物的分离和提纯。</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3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②原理:减压蒸馏装置中,不能放入沸石,应在克氏蒸馏头中装入毛细管,通过毛细管上的活塞来调节空气的流量,使少量空气进入液体,冒出连续的微小气泡,形成气化中心,起到防止暴沸的作用。</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3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③尾接管与收集瓶之间为密封状态,尾接管末端连接抽气泵。</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9790" y="1160780"/>
            <a:ext cx="5019675"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物质分离、提纯的化学方法</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表格 2"/>
          <p:cNvGraphicFramePr/>
          <p:nvPr>
            <p:custDataLst>
              <p:tags r:id="rId1"/>
            </p:custDataLst>
          </p:nvPr>
        </p:nvGraphicFramePr>
        <p:xfrm>
          <a:off x="1185545" y="1621790"/>
          <a:ext cx="9915525" cy="4593590"/>
        </p:xfrm>
        <a:graphic>
          <a:graphicData uri="http://schemas.openxmlformats.org/drawingml/2006/table">
            <a:tbl>
              <a:tblPr/>
              <a:tblGrid>
                <a:gridCol w="1546225"/>
                <a:gridCol w="3063875"/>
                <a:gridCol w="5305425"/>
              </a:tblGrid>
              <a:tr h="194945">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方法</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原理</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举例说明</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92455">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电解法</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Calibri" panose="020F0502020204030204" charset="0"/>
                        </a:rPr>
                        <a:t>利用电解原理分离和提纯物质</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电解精炼铜,将含杂质的粗铜作阳极</a:t>
                      </a:r>
                      <a:r>
                        <a:rPr lang="en-US" sz="1800" b="0">
                          <a:latin typeface="微软雅黑" panose="020B0503020204020204" pitchFamily="34" charset="-122"/>
                          <a:ea typeface="微软雅黑" panose="020B0503020204020204" pitchFamily="34" charset="-122"/>
                          <a:cs typeface="微软雅黑" panose="020B0503020204020204" pitchFamily="34" charset="-122"/>
                        </a:rPr>
                        <a:t>,精铜作阴极,电解液为含铜离子的溶液</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763905">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沉淀法</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Calibri" panose="020F0502020204030204" charset="0"/>
                        </a:rPr>
                        <a:t>将杂质离子转化为沉淀</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Cl</a:t>
                      </a:r>
                      <a:r>
                        <a:rPr lang="en-US" sz="1800" b="0" baseline="30000">
                          <a:latin typeface="微软雅黑" panose="020B0503020204020204" pitchFamily="34" charset="-122"/>
                          <a:ea typeface="微软雅黑" panose="020B0503020204020204" pitchFamily="34" charset="-122"/>
                          <a:cs typeface="微软雅黑" panose="020B0503020204020204" pitchFamily="34" charset="-122"/>
                        </a:rPr>
                        <a:t>-</a:t>
                      </a:r>
                      <a:r>
                        <a:rPr lang="en-US" sz="1800" b="0">
                          <a:latin typeface="微软雅黑" panose="020B0503020204020204" pitchFamily="34" charset="-122"/>
                          <a:ea typeface="微软雅黑" panose="020B0503020204020204" pitchFamily="34" charset="-122"/>
                          <a:cs typeface="微软雅黑" panose="020B0503020204020204" pitchFamily="34" charset="-122"/>
                        </a:rPr>
                        <a:t>、S     、</a:t>
                      </a:r>
                      <a:r>
                        <a:rPr lang="en-US" sz="1800" b="0">
                          <a:latin typeface="微软雅黑" panose="020B0503020204020204" pitchFamily="34" charset="-122"/>
                          <a:ea typeface="微软雅黑" panose="020B0503020204020204" pitchFamily="34" charset="-122"/>
                          <a:cs typeface="微软雅黑" panose="020B0503020204020204" pitchFamily="34" charset="-122"/>
                        </a:rPr>
                        <a:t>C       及能形成弱碱的金属阳离子,可加入适当的沉淀剂</a:t>
                      </a:r>
                      <a:r>
                        <a:rPr lang="en-US" sz="1800" b="0">
                          <a:latin typeface="微软雅黑" panose="020B0503020204020204" pitchFamily="34" charset="-122"/>
                          <a:ea typeface="微软雅黑" panose="020B0503020204020204" pitchFamily="34" charset="-122"/>
                          <a:cs typeface="微软雅黑" panose="020B0503020204020204" pitchFamily="34" charset="-122"/>
                        </a:rPr>
                        <a:t>,使离子生成沉淀,过滤除去</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91185">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洗气法</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Calibri" panose="020F0502020204030204" charset="0"/>
                        </a:rPr>
                        <a:t>将气体混合物通过洗气装置而除去杂质气体</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将混合气体通入盛有NaHCO</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3</a:t>
                      </a:r>
                      <a:r>
                        <a:rPr lang="en-US" sz="1800" b="0">
                          <a:latin typeface="微软雅黑" panose="020B0503020204020204" pitchFamily="34" charset="-122"/>
                          <a:ea typeface="微软雅黑" panose="020B0503020204020204" pitchFamily="34" charset="-122"/>
                          <a:cs typeface="微软雅黑" panose="020B0503020204020204" pitchFamily="34" charset="-122"/>
                        </a:rPr>
                        <a:t>的洗气瓶除去CO</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800" b="0">
                          <a:latin typeface="微软雅黑" panose="020B0503020204020204" pitchFamily="34" charset="-122"/>
                          <a:ea typeface="微软雅黑" panose="020B0503020204020204" pitchFamily="34" charset="-122"/>
                          <a:cs typeface="微软雅黑" panose="020B0503020204020204" pitchFamily="34" charset="-122"/>
                        </a:rPr>
                        <a:t>中含有的少量HCl</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86080">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酸碱溶解法</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Calibri" panose="020F0502020204030204" charset="0"/>
                        </a:rPr>
                        <a:t>利用酸或碱将杂质溶解除去</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用盐酸除去SiO</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800" b="0">
                          <a:latin typeface="微软雅黑" panose="020B0503020204020204" pitchFamily="34" charset="-122"/>
                          <a:ea typeface="微软雅黑" panose="020B0503020204020204" pitchFamily="34" charset="-122"/>
                          <a:cs typeface="微软雅黑" panose="020B0503020204020204" pitchFamily="34" charset="-122"/>
                        </a:rPr>
                        <a:t>中的CaCO</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3</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86080">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氧化还原法</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Calibri" panose="020F0502020204030204" charset="0"/>
                        </a:rPr>
                        <a:t>利用氧化还原反应除去杂质</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用酸性KMnO</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4</a:t>
                      </a:r>
                      <a:r>
                        <a:rPr lang="en-US" sz="1800" b="0">
                          <a:latin typeface="微软雅黑" panose="020B0503020204020204" pitchFamily="34" charset="-122"/>
                          <a:ea typeface="微软雅黑" panose="020B0503020204020204" pitchFamily="34" charset="-122"/>
                          <a:cs typeface="微软雅黑" panose="020B0503020204020204" pitchFamily="34" charset="-122"/>
                        </a:rPr>
                        <a:t>溶液除去CO</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800" b="0">
                          <a:latin typeface="微软雅黑" panose="020B0503020204020204" pitchFamily="34" charset="-122"/>
                          <a:ea typeface="微软雅黑" panose="020B0503020204020204" pitchFamily="34" charset="-122"/>
                          <a:cs typeface="微软雅黑" panose="020B0503020204020204" pitchFamily="34" charset="-122"/>
                        </a:rPr>
                        <a:t>中的SO</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2</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85445">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水解法</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Calibri" panose="020F0502020204030204" charset="0"/>
                        </a:rPr>
                        <a:t>利用水解反应原理除去杂质</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可用CuO、</a:t>
                      </a:r>
                      <a:r>
                        <a:rPr lang="en-US" sz="1800" b="0">
                          <a:latin typeface="微软雅黑" panose="020B0503020204020204" pitchFamily="34" charset="-122"/>
                          <a:ea typeface="微软雅黑" panose="020B0503020204020204" pitchFamily="34" charset="-122"/>
                          <a:cs typeface="微软雅黑" panose="020B0503020204020204" pitchFamily="34" charset="-122"/>
                        </a:rPr>
                        <a:t>Cu(OH)</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800" b="0">
                          <a:latin typeface="微软雅黑" panose="020B0503020204020204" pitchFamily="34" charset="-122"/>
                          <a:ea typeface="微软雅黑" panose="020B0503020204020204" pitchFamily="34" charset="-122"/>
                          <a:cs typeface="微软雅黑" panose="020B0503020204020204" pitchFamily="34" charset="-122"/>
                        </a:rPr>
                        <a:t>等除去CuCl</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800" b="0">
                          <a:latin typeface="微软雅黑" panose="020B0503020204020204" pitchFamily="34" charset="-122"/>
                          <a:ea typeface="微软雅黑" panose="020B0503020204020204" pitchFamily="34" charset="-122"/>
                          <a:cs typeface="微软雅黑" panose="020B0503020204020204" pitchFamily="34" charset="-122"/>
                        </a:rPr>
                        <a:t>溶液中的FeCl</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3</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93090">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气化法</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Calibri" panose="020F0502020204030204" charset="0"/>
                        </a:rPr>
                        <a:t>将杂质离子转化为气体</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C    、HC   、S     </a:t>
                      </a:r>
                      <a:r>
                        <a:rPr lang="zh-CN" altLang="en-US" sz="1800" b="0">
                          <a:latin typeface="微软雅黑" panose="020B0503020204020204" pitchFamily="34" charset="-122"/>
                          <a:ea typeface="微软雅黑" panose="020B0503020204020204" pitchFamily="34" charset="-122"/>
                          <a:cs typeface="微软雅黑" panose="020B0503020204020204" pitchFamily="34" charset="-122"/>
                        </a:rPr>
                        <a:t>、</a:t>
                      </a:r>
                      <a:r>
                        <a:rPr lang="en-US" sz="1800" b="0">
                          <a:latin typeface="微软雅黑" panose="020B0503020204020204" pitchFamily="34" charset="-122"/>
                          <a:ea typeface="微软雅黑" panose="020B0503020204020204" pitchFamily="34" charset="-122"/>
                          <a:cs typeface="微软雅黑" panose="020B0503020204020204" pitchFamily="34" charset="-122"/>
                        </a:rPr>
                        <a:t>HS    </a:t>
                      </a:r>
                      <a:r>
                        <a:rPr lang="zh-CN" altLang="en-US" sz="1800" b="0">
                          <a:latin typeface="微软雅黑" panose="020B0503020204020204" pitchFamily="34" charset="-122"/>
                          <a:ea typeface="微软雅黑" panose="020B0503020204020204" pitchFamily="34" charset="-122"/>
                          <a:cs typeface="微软雅黑" panose="020B0503020204020204" pitchFamily="34" charset="-122"/>
                        </a:rPr>
                        <a:t>、</a:t>
                      </a:r>
                      <a:r>
                        <a:rPr lang="en-US" sz="1800" b="0">
                          <a:latin typeface="微软雅黑" panose="020B0503020204020204" pitchFamily="34" charset="-122"/>
                          <a:ea typeface="微软雅黑" panose="020B0503020204020204" pitchFamily="34" charset="-122"/>
                          <a:cs typeface="微软雅黑" panose="020B0503020204020204" pitchFamily="34" charset="-122"/>
                        </a:rPr>
                        <a:t>N      等与H</a:t>
                      </a:r>
                      <a:r>
                        <a:rPr lang="en-US" sz="1800" b="0" baseline="30000">
                          <a:latin typeface="微软雅黑" panose="020B0503020204020204" pitchFamily="34" charset="-122"/>
                          <a:ea typeface="微软雅黑" panose="020B0503020204020204" pitchFamily="34" charset="-122"/>
                          <a:cs typeface="微软雅黑" panose="020B0503020204020204" pitchFamily="34" charset="-122"/>
                        </a:rPr>
                        <a:t>+</a:t>
                      </a:r>
                      <a:r>
                        <a:rPr lang="en-US" sz="1800" b="0">
                          <a:latin typeface="微软雅黑" panose="020B0503020204020204" pitchFamily="34" charset="-122"/>
                          <a:ea typeface="微软雅黑" panose="020B0503020204020204" pitchFamily="34" charset="-122"/>
                          <a:cs typeface="微软雅黑" panose="020B0503020204020204" pitchFamily="34" charset="-122"/>
                        </a:rPr>
                        <a:t>或OH</a:t>
                      </a:r>
                      <a:r>
                        <a:rPr lang="en-US" sz="1800" b="0" baseline="30000">
                          <a:latin typeface="微软雅黑" panose="020B0503020204020204" pitchFamily="34" charset="-122"/>
                          <a:ea typeface="微软雅黑" panose="020B0503020204020204" pitchFamily="34" charset="-122"/>
                          <a:cs typeface="微软雅黑" panose="020B0503020204020204" pitchFamily="34" charset="-122"/>
                        </a:rPr>
                        <a:t>-</a:t>
                      </a:r>
                      <a:r>
                        <a:rPr lang="en-US" sz="1800" b="0">
                          <a:latin typeface="微软雅黑" panose="020B0503020204020204" pitchFamily="34" charset="-122"/>
                          <a:ea typeface="微软雅黑" panose="020B0503020204020204" pitchFamily="34" charset="-122"/>
                          <a:cs typeface="微软雅黑" panose="020B0503020204020204" pitchFamily="34" charset="-122"/>
                        </a:rPr>
                        <a:t>反应生成气体除去</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91820">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热分解法</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Calibri" panose="020F0502020204030204" charset="0"/>
                        </a:rPr>
                        <a:t>用加热法除去固体混合物中易分解的物质</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加热除去NaCl中的NH</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4</a:t>
                      </a:r>
                      <a:r>
                        <a:rPr lang="en-US" sz="1800" b="0">
                          <a:latin typeface="微软雅黑" panose="020B0503020204020204" pitchFamily="34" charset="-122"/>
                          <a:ea typeface="微软雅黑" panose="020B0503020204020204" pitchFamily="34" charset="-122"/>
                          <a:cs typeface="微软雅黑" panose="020B0503020204020204" pitchFamily="34" charset="-122"/>
                        </a:rPr>
                        <a:t>Cl</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pic>
        <p:nvPicPr>
          <p:cNvPr id="8" name="图片 7"/>
          <p:cNvPicPr/>
          <p:nvPr/>
        </p:nvPicPr>
        <p:blipFill>
          <a:blip r:embed="rId2"/>
          <a:stretch>
            <a:fillRect/>
          </a:stretch>
        </p:blipFill>
        <p:spPr>
          <a:xfrm>
            <a:off x="7347585" y="5025390"/>
            <a:ext cx="323215" cy="285750"/>
          </a:xfrm>
          <a:prstGeom prst="rect">
            <a:avLst/>
          </a:prstGeom>
          <a:noFill/>
          <a:ln w="9525">
            <a:noFill/>
          </a:ln>
        </p:spPr>
      </p:pic>
      <p:pic>
        <p:nvPicPr>
          <p:cNvPr id="9" name="图片 8"/>
          <p:cNvPicPr/>
          <p:nvPr/>
        </p:nvPicPr>
        <p:blipFill>
          <a:blip r:embed="rId2"/>
          <a:stretch>
            <a:fillRect/>
          </a:stretch>
        </p:blipFill>
        <p:spPr>
          <a:xfrm>
            <a:off x="7171690" y="2583815"/>
            <a:ext cx="387350" cy="295910"/>
          </a:xfrm>
          <a:prstGeom prst="rect">
            <a:avLst/>
          </a:prstGeom>
          <a:noFill/>
          <a:ln w="9525">
            <a:noFill/>
          </a:ln>
        </p:spPr>
      </p:pic>
      <p:pic>
        <p:nvPicPr>
          <p:cNvPr id="10" name="图片 9"/>
          <p:cNvPicPr/>
          <p:nvPr/>
        </p:nvPicPr>
        <p:blipFill>
          <a:blip r:embed="rId2"/>
          <a:stretch>
            <a:fillRect/>
          </a:stretch>
        </p:blipFill>
        <p:spPr>
          <a:xfrm>
            <a:off x="5982335" y="5025390"/>
            <a:ext cx="334010" cy="328930"/>
          </a:xfrm>
          <a:prstGeom prst="rect">
            <a:avLst/>
          </a:prstGeom>
          <a:noFill/>
          <a:ln w="9525">
            <a:noFill/>
          </a:ln>
        </p:spPr>
      </p:pic>
      <p:pic>
        <p:nvPicPr>
          <p:cNvPr id="101" name="图片 100"/>
          <p:cNvPicPr/>
          <p:nvPr>
            <p:custDataLst>
              <p:tags r:id="rId3"/>
            </p:custDataLst>
          </p:nvPr>
        </p:nvPicPr>
        <p:blipFill>
          <a:blip r:embed="rId4"/>
          <a:stretch>
            <a:fillRect/>
          </a:stretch>
        </p:blipFill>
        <p:spPr>
          <a:xfrm>
            <a:off x="6464935" y="2583815"/>
            <a:ext cx="407670" cy="274955"/>
          </a:xfrm>
          <a:prstGeom prst="rect">
            <a:avLst/>
          </a:prstGeom>
          <a:noFill/>
          <a:ln w="9525">
            <a:noFill/>
          </a:ln>
        </p:spPr>
      </p:pic>
      <p:pic>
        <p:nvPicPr>
          <p:cNvPr id="11" name="图片 10" descr="QQ图片20240118231615"/>
          <p:cNvPicPr>
            <a:picLocks noChangeAspect="1"/>
          </p:cNvPicPr>
          <p:nvPr/>
        </p:nvPicPr>
        <p:blipFill>
          <a:blip r:embed="rId5"/>
          <a:stretch>
            <a:fillRect/>
          </a:stretch>
        </p:blipFill>
        <p:spPr>
          <a:xfrm>
            <a:off x="8937625" y="5040630"/>
            <a:ext cx="306070" cy="313690"/>
          </a:xfrm>
          <a:prstGeom prst="rect">
            <a:avLst/>
          </a:prstGeom>
        </p:spPr>
      </p:pic>
      <p:pic>
        <p:nvPicPr>
          <p:cNvPr id="12" name="图片 11" descr="O3－"/>
          <p:cNvPicPr>
            <a:picLocks noChangeAspect="1"/>
          </p:cNvPicPr>
          <p:nvPr/>
        </p:nvPicPr>
        <p:blipFill>
          <a:blip r:embed="rId6"/>
          <a:stretch>
            <a:fillRect/>
          </a:stretch>
        </p:blipFill>
        <p:spPr>
          <a:xfrm>
            <a:off x="6825615" y="5025390"/>
            <a:ext cx="334645" cy="349885"/>
          </a:xfrm>
          <a:prstGeom prst="rect">
            <a:avLst/>
          </a:prstGeom>
        </p:spPr>
      </p:pic>
      <p:pic>
        <p:nvPicPr>
          <p:cNvPr id="13" name="图片 12" descr="O3－"/>
          <p:cNvPicPr>
            <a:picLocks noChangeAspect="1"/>
          </p:cNvPicPr>
          <p:nvPr/>
        </p:nvPicPr>
        <p:blipFill>
          <a:blip r:embed="rId6"/>
          <a:stretch>
            <a:fillRect/>
          </a:stretch>
        </p:blipFill>
        <p:spPr>
          <a:xfrm>
            <a:off x="8223250" y="5025390"/>
            <a:ext cx="323850" cy="338455"/>
          </a:xfrm>
          <a:prstGeom prst="rect">
            <a:avLst/>
          </a:prstGeom>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23290" y="1012190"/>
            <a:ext cx="4987925" cy="368300"/>
          </a:xfrm>
          <a:prstGeom prst="rect">
            <a:avLst/>
          </a:prstGeom>
          <a:noFill/>
        </p:spPr>
        <p:txBody>
          <a:bodyPr wrap="square" rtlCol="0">
            <a:spAutoFit/>
          </a:bodyPr>
          <a:p>
            <a:r>
              <a:rPr lang="zh-CN" altLang="en-US">
                <a:latin typeface="微软雅黑" panose="020B0503020204020204" pitchFamily="34" charset="-122"/>
                <a:ea typeface="微软雅黑" panose="020B0503020204020204" pitchFamily="34" charset="-122"/>
                <a:cs typeface="微软雅黑" panose="020B0503020204020204" pitchFamily="34" charset="-122"/>
              </a:rPr>
              <a:t>3</a:t>
            </a:r>
            <a:r>
              <a:rPr lang="en-US" altLang="zh-CN">
                <a:latin typeface="微软雅黑" panose="020B0503020204020204" pitchFamily="34" charset="-122"/>
                <a:ea typeface="微软雅黑" panose="020B0503020204020204" pitchFamily="34" charset="-122"/>
                <a:cs typeface="微软雅黑" panose="020B0503020204020204" pitchFamily="34" charset="-122"/>
              </a:rPr>
              <a:t>.</a:t>
            </a:r>
            <a:r>
              <a:rPr lang="zh-CN" altLang="en-US">
                <a:latin typeface="微软雅黑" panose="020B0503020204020204" pitchFamily="34" charset="-122"/>
                <a:ea typeface="微软雅黑" panose="020B0503020204020204" pitchFamily="34" charset="-122"/>
                <a:cs typeface="微软雅黑" panose="020B0503020204020204" pitchFamily="34" charset="-122"/>
              </a:rPr>
              <a:t>常见物质的除杂试剂或方法</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表格 2"/>
          <p:cNvGraphicFramePr/>
          <p:nvPr>
            <p:custDataLst>
              <p:tags r:id="rId1"/>
            </p:custDataLst>
          </p:nvPr>
        </p:nvGraphicFramePr>
        <p:xfrm>
          <a:off x="740410" y="1322705"/>
          <a:ext cx="10265410" cy="4805680"/>
        </p:xfrm>
        <a:graphic>
          <a:graphicData uri="http://schemas.openxmlformats.org/drawingml/2006/table">
            <a:tbl>
              <a:tblPr/>
              <a:tblGrid>
                <a:gridCol w="2501265"/>
                <a:gridCol w="1800860"/>
                <a:gridCol w="3402330"/>
                <a:gridCol w="2560955"/>
              </a:tblGrid>
              <a:tr h="353060">
                <a:tc>
                  <a:txBody>
                    <a:bodyPr/>
                    <a:p>
                      <a:pPr indent="0" algn="ctr">
                        <a:buNone/>
                      </a:pPr>
                      <a:r>
                        <a:rPr lang="en-US" sz="1000" b="0">
                          <a:latin typeface="微软雅黑" panose="020B0503020204020204" pitchFamily="34" charset="-122"/>
                          <a:ea typeface="微软雅黑" panose="020B0503020204020204" pitchFamily="34" charset="-122"/>
                          <a:cs typeface="Calibri" panose="020F0502020204030204" charset="0"/>
                        </a:rPr>
                        <a:t>原物质</a:t>
                      </a:r>
                      <a:endParaRPr lang="en-US" altLang="en-US" sz="1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Calibri" panose="020F0502020204030204" charset="0"/>
                        </a:rPr>
                        <a:t>所含杂质</a:t>
                      </a:r>
                      <a:endParaRPr lang="en-US" altLang="en-US" sz="1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Calibri" panose="020F0502020204030204" charset="0"/>
                        </a:rPr>
                        <a:t>除杂试剂</a:t>
                      </a:r>
                      <a:endParaRPr lang="en-US" altLang="en-US" sz="1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Calibri" panose="020F0502020204030204" charset="0"/>
                        </a:rPr>
                        <a:t>主要操作方法</a:t>
                      </a:r>
                      <a:endParaRPr lang="en-US" altLang="en-US" sz="1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81610">
                <a:tc>
                  <a:txBody>
                    <a:bodyPr/>
                    <a:p>
                      <a:pPr indent="0" algn="ctr">
                        <a:buNone/>
                      </a:pPr>
                      <a:r>
                        <a:rPr lang="en-US" sz="1000" b="0">
                          <a:latin typeface="微软雅黑" panose="020B0503020204020204" pitchFamily="34" charset="-122"/>
                          <a:ea typeface="微软雅黑" panose="020B0503020204020204" pitchFamily="34" charset="-122"/>
                          <a:cs typeface="NEU-BZ" charset="0"/>
                        </a:rPr>
                        <a:t>N</a:t>
                      </a:r>
                      <a:r>
                        <a:rPr lang="en-US" sz="1000" b="0" baseline="-25000">
                          <a:latin typeface="微软雅黑" panose="020B0503020204020204" pitchFamily="34" charset="-122"/>
                          <a:ea typeface="微软雅黑" panose="020B0503020204020204" pitchFamily="34" charset="-122"/>
                          <a:cs typeface="NEU-BZ" charset="0"/>
                        </a:rPr>
                        <a:t>2</a:t>
                      </a:r>
                      <a:endParaRPr lang="en-US" altLang="en-US" sz="10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NEU-BZ" charset="0"/>
                        </a:rPr>
                        <a:t>O</a:t>
                      </a:r>
                      <a:r>
                        <a:rPr lang="en-US" sz="1000" b="0" baseline="-25000">
                          <a:latin typeface="微软雅黑" panose="020B0503020204020204" pitchFamily="34" charset="-122"/>
                          <a:ea typeface="微软雅黑" panose="020B0503020204020204" pitchFamily="34" charset="-122"/>
                          <a:cs typeface="NEU-BZ" charset="0"/>
                        </a:rPr>
                        <a:t>2</a:t>
                      </a:r>
                      <a:endParaRPr lang="en-US" altLang="en-US" sz="10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Calibri" panose="020F0502020204030204" charset="0"/>
                        </a:rPr>
                        <a:t>灼热的铜网</a:t>
                      </a:r>
                      <a:endParaRPr lang="en-US" altLang="en-US" sz="1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Calibri" panose="020F0502020204030204" charset="0"/>
                        </a:rPr>
                        <a:t>吸收法</a:t>
                      </a:r>
                      <a:endParaRPr lang="en-US" altLang="en-US" sz="1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81610">
                <a:tc>
                  <a:txBody>
                    <a:bodyPr/>
                    <a:p>
                      <a:pPr indent="0" algn="ctr">
                        <a:buNone/>
                      </a:pPr>
                      <a:r>
                        <a:rPr lang="en-US" sz="1000" b="0">
                          <a:latin typeface="微软雅黑" panose="020B0503020204020204" pitchFamily="34" charset="-122"/>
                          <a:ea typeface="微软雅黑" panose="020B0503020204020204" pitchFamily="34" charset="-122"/>
                          <a:cs typeface="NEU-BZ" charset="0"/>
                        </a:rPr>
                        <a:t>CO</a:t>
                      </a:r>
                      <a:endParaRPr lang="en-US" altLang="en-US" sz="10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NEU-BZ" charset="0"/>
                        </a:rPr>
                        <a:t>CO</a:t>
                      </a:r>
                      <a:r>
                        <a:rPr lang="en-US" sz="1000" b="0" baseline="-25000">
                          <a:latin typeface="微软雅黑" panose="020B0503020204020204" pitchFamily="34" charset="-122"/>
                          <a:ea typeface="微软雅黑" panose="020B0503020204020204" pitchFamily="34" charset="-122"/>
                          <a:cs typeface="NEU-BZ" charset="0"/>
                        </a:rPr>
                        <a:t>2</a:t>
                      </a:r>
                      <a:endParaRPr lang="en-US" altLang="en-US" sz="10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微软雅黑" panose="020B0503020204020204" pitchFamily="34" charset="-122"/>
                        </a:rPr>
                        <a:t>NaOH溶液</a:t>
                      </a:r>
                      <a:endParaRPr lang="en-US" altLang="en-US" sz="10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Calibri" panose="020F0502020204030204" charset="0"/>
                        </a:rPr>
                        <a:t>洗气</a:t>
                      </a:r>
                      <a:endParaRPr lang="en-US" altLang="en-US" sz="1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81610">
                <a:tc>
                  <a:txBody>
                    <a:bodyPr/>
                    <a:p>
                      <a:pPr indent="0" algn="ctr">
                        <a:buNone/>
                      </a:pPr>
                      <a:r>
                        <a:rPr lang="en-US" sz="1000" b="0">
                          <a:latin typeface="微软雅黑" panose="020B0503020204020204" pitchFamily="34" charset="-122"/>
                          <a:ea typeface="微软雅黑" panose="020B0503020204020204" pitchFamily="34" charset="-122"/>
                          <a:cs typeface="NEU-BZ" charset="0"/>
                        </a:rPr>
                        <a:t>CO</a:t>
                      </a:r>
                      <a:r>
                        <a:rPr lang="en-US" sz="1000" b="0" baseline="-25000">
                          <a:latin typeface="微软雅黑" panose="020B0503020204020204" pitchFamily="34" charset="-122"/>
                          <a:ea typeface="微软雅黑" panose="020B0503020204020204" pitchFamily="34" charset="-122"/>
                          <a:cs typeface="NEU-BZ" charset="0"/>
                        </a:rPr>
                        <a:t>2</a:t>
                      </a:r>
                      <a:endParaRPr lang="en-US" altLang="en-US" sz="10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NEU-BZ" charset="0"/>
                        </a:rPr>
                        <a:t>CO</a:t>
                      </a:r>
                      <a:endParaRPr lang="en-US" altLang="en-US" sz="10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微软雅黑" panose="020B0503020204020204" pitchFamily="34" charset="-122"/>
                        </a:rPr>
                        <a:t>灼热CuO</a:t>
                      </a:r>
                      <a:endParaRPr lang="en-US" altLang="en-US" sz="10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Calibri" panose="020F0502020204030204" charset="0"/>
                        </a:rPr>
                        <a:t>转化法</a:t>
                      </a:r>
                      <a:endParaRPr lang="en-US" altLang="en-US" sz="1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81610">
                <a:tc>
                  <a:txBody>
                    <a:bodyPr/>
                    <a:p>
                      <a:pPr indent="0" algn="ctr">
                        <a:buNone/>
                      </a:pPr>
                      <a:r>
                        <a:rPr lang="en-US" sz="1000" b="0">
                          <a:latin typeface="微软雅黑" panose="020B0503020204020204" pitchFamily="34" charset="-122"/>
                          <a:ea typeface="微软雅黑" panose="020B0503020204020204" pitchFamily="34" charset="-122"/>
                          <a:cs typeface="NEU-BZ" charset="0"/>
                        </a:rPr>
                        <a:t>CO</a:t>
                      </a:r>
                      <a:r>
                        <a:rPr lang="en-US" sz="1000" b="0" baseline="-25000">
                          <a:latin typeface="微软雅黑" panose="020B0503020204020204" pitchFamily="34" charset="-122"/>
                          <a:ea typeface="微软雅黑" panose="020B0503020204020204" pitchFamily="34" charset="-122"/>
                          <a:cs typeface="NEU-BZ" charset="0"/>
                        </a:rPr>
                        <a:t>2</a:t>
                      </a:r>
                      <a:endParaRPr lang="en-US" altLang="en-US" sz="10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NEU-BZ" charset="0"/>
                        </a:rPr>
                        <a:t>H</a:t>
                      </a:r>
                      <a:r>
                        <a:rPr lang="en-US" sz="1000" b="0" baseline="-25000">
                          <a:latin typeface="微软雅黑" panose="020B0503020204020204" pitchFamily="34" charset="-122"/>
                          <a:ea typeface="微软雅黑" panose="020B0503020204020204" pitchFamily="34" charset="-122"/>
                          <a:cs typeface="NEU-BZ" charset="0"/>
                        </a:rPr>
                        <a:t>2</a:t>
                      </a:r>
                      <a:r>
                        <a:rPr lang="en-US" sz="1000" b="0">
                          <a:latin typeface="微软雅黑" panose="020B0503020204020204" pitchFamily="34" charset="-122"/>
                          <a:ea typeface="微软雅黑" panose="020B0503020204020204" pitchFamily="34" charset="-122"/>
                          <a:cs typeface="NEU-BZ" charset="0"/>
                        </a:rPr>
                        <a:t>S</a:t>
                      </a:r>
                      <a:endParaRPr lang="en-US" altLang="en-US" sz="10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微软雅黑" panose="020B0503020204020204" pitchFamily="34" charset="-122"/>
                        </a:rPr>
                        <a:t>CuSO</a:t>
                      </a:r>
                      <a:r>
                        <a:rPr lang="en-US" sz="1000" b="0" baseline="-25000">
                          <a:latin typeface="微软雅黑" panose="020B0503020204020204" pitchFamily="34" charset="-122"/>
                          <a:ea typeface="微软雅黑" panose="020B0503020204020204" pitchFamily="34" charset="-122"/>
                          <a:cs typeface="微软雅黑" panose="020B0503020204020204" pitchFamily="34" charset="-122"/>
                        </a:rPr>
                        <a:t>4</a:t>
                      </a:r>
                      <a:r>
                        <a:rPr lang="en-US" sz="1000" b="0">
                          <a:latin typeface="微软雅黑" panose="020B0503020204020204" pitchFamily="34" charset="-122"/>
                          <a:ea typeface="微软雅黑" panose="020B0503020204020204" pitchFamily="34" charset="-122"/>
                          <a:cs typeface="微软雅黑" panose="020B0503020204020204" pitchFamily="34" charset="-122"/>
                        </a:rPr>
                        <a:t>溶液</a:t>
                      </a:r>
                      <a:endParaRPr lang="en-US" altLang="en-US" sz="10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Calibri" panose="020F0502020204030204" charset="0"/>
                        </a:rPr>
                        <a:t>洗气</a:t>
                      </a:r>
                      <a:endParaRPr lang="en-US" altLang="en-US" sz="1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81610">
                <a:tc>
                  <a:txBody>
                    <a:bodyPr/>
                    <a:p>
                      <a:pPr indent="0" algn="ctr">
                        <a:buNone/>
                      </a:pPr>
                      <a:r>
                        <a:rPr lang="en-US" sz="1000" b="0">
                          <a:latin typeface="微软雅黑" panose="020B0503020204020204" pitchFamily="34" charset="-122"/>
                          <a:ea typeface="微软雅黑" panose="020B0503020204020204" pitchFamily="34" charset="-122"/>
                          <a:cs typeface="NEU-BZ" charset="0"/>
                        </a:rPr>
                        <a:t>CO</a:t>
                      </a:r>
                      <a:r>
                        <a:rPr lang="en-US" sz="1000" b="0" baseline="-25000">
                          <a:latin typeface="微软雅黑" panose="020B0503020204020204" pitchFamily="34" charset="-122"/>
                          <a:ea typeface="微软雅黑" panose="020B0503020204020204" pitchFamily="34" charset="-122"/>
                          <a:cs typeface="NEU-BZ" charset="0"/>
                        </a:rPr>
                        <a:t>2</a:t>
                      </a:r>
                      <a:endParaRPr lang="en-US" altLang="en-US" sz="10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NEU-BZ" charset="0"/>
                        </a:rPr>
                        <a:t>HCl</a:t>
                      </a:r>
                      <a:endParaRPr lang="en-US" altLang="en-US" sz="10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微软雅黑" panose="020B0503020204020204" pitchFamily="34" charset="-122"/>
                        </a:rPr>
                        <a:t>饱和NaHCO</a:t>
                      </a:r>
                      <a:r>
                        <a:rPr lang="en-US" sz="1000" b="0" baseline="-25000">
                          <a:latin typeface="微软雅黑" panose="020B0503020204020204" pitchFamily="34" charset="-122"/>
                          <a:ea typeface="微软雅黑" panose="020B0503020204020204" pitchFamily="34" charset="-122"/>
                          <a:cs typeface="微软雅黑" panose="020B0503020204020204" pitchFamily="34" charset="-122"/>
                        </a:rPr>
                        <a:t>3</a:t>
                      </a:r>
                      <a:r>
                        <a:rPr lang="en-US" sz="1000" b="0">
                          <a:latin typeface="微软雅黑" panose="020B0503020204020204" pitchFamily="34" charset="-122"/>
                          <a:ea typeface="微软雅黑" panose="020B0503020204020204" pitchFamily="34" charset="-122"/>
                          <a:cs typeface="微软雅黑" panose="020B0503020204020204" pitchFamily="34" charset="-122"/>
                        </a:rPr>
                        <a:t>溶液</a:t>
                      </a:r>
                      <a:endParaRPr lang="en-US" altLang="en-US" sz="10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Calibri" panose="020F0502020204030204" charset="0"/>
                        </a:rPr>
                        <a:t>洗气</a:t>
                      </a:r>
                      <a:endParaRPr lang="en-US" altLang="en-US" sz="1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81610">
                <a:tc>
                  <a:txBody>
                    <a:bodyPr/>
                    <a:p>
                      <a:pPr indent="0" algn="ctr">
                        <a:buNone/>
                      </a:pPr>
                      <a:r>
                        <a:rPr lang="en-US" sz="1000" b="0">
                          <a:latin typeface="微软雅黑" panose="020B0503020204020204" pitchFamily="34" charset="-122"/>
                          <a:ea typeface="微软雅黑" panose="020B0503020204020204" pitchFamily="34" charset="-122"/>
                          <a:cs typeface="NEU-BZ" charset="0"/>
                        </a:rPr>
                        <a:t>SO</a:t>
                      </a:r>
                      <a:r>
                        <a:rPr lang="en-US" sz="1000" b="0" baseline="-25000">
                          <a:latin typeface="微软雅黑" panose="020B0503020204020204" pitchFamily="34" charset="-122"/>
                          <a:ea typeface="微软雅黑" panose="020B0503020204020204" pitchFamily="34" charset="-122"/>
                          <a:cs typeface="NEU-BZ" charset="0"/>
                        </a:rPr>
                        <a:t>2</a:t>
                      </a:r>
                      <a:endParaRPr lang="en-US" altLang="en-US" sz="10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NEU-BZ" charset="0"/>
                        </a:rPr>
                        <a:t>HCl</a:t>
                      </a:r>
                      <a:endParaRPr lang="en-US" altLang="en-US" sz="10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微软雅黑" panose="020B0503020204020204" pitchFamily="34" charset="-122"/>
                        </a:rPr>
                        <a:t>饱和NaHSO</a:t>
                      </a:r>
                      <a:r>
                        <a:rPr lang="en-US" sz="1000" b="0" baseline="-25000">
                          <a:latin typeface="微软雅黑" panose="020B0503020204020204" pitchFamily="34" charset="-122"/>
                          <a:ea typeface="微软雅黑" panose="020B0503020204020204" pitchFamily="34" charset="-122"/>
                          <a:cs typeface="微软雅黑" panose="020B0503020204020204" pitchFamily="34" charset="-122"/>
                        </a:rPr>
                        <a:t>3</a:t>
                      </a:r>
                      <a:r>
                        <a:rPr lang="en-US" sz="1000" b="0">
                          <a:latin typeface="微软雅黑" panose="020B0503020204020204" pitchFamily="34" charset="-122"/>
                          <a:ea typeface="微软雅黑" panose="020B0503020204020204" pitchFamily="34" charset="-122"/>
                          <a:cs typeface="微软雅黑" panose="020B0503020204020204" pitchFamily="34" charset="-122"/>
                        </a:rPr>
                        <a:t>溶液</a:t>
                      </a:r>
                      <a:endParaRPr lang="en-US" altLang="en-US" sz="10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Calibri" panose="020F0502020204030204" charset="0"/>
                        </a:rPr>
                        <a:t>洗气</a:t>
                      </a:r>
                      <a:endParaRPr lang="en-US" altLang="en-US" sz="1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81610">
                <a:tc>
                  <a:txBody>
                    <a:bodyPr/>
                    <a:p>
                      <a:pPr indent="0" algn="ctr">
                        <a:buNone/>
                      </a:pPr>
                      <a:r>
                        <a:rPr lang="en-US" sz="1000" b="0">
                          <a:latin typeface="微软雅黑" panose="020B0503020204020204" pitchFamily="34" charset="-122"/>
                          <a:ea typeface="微软雅黑" panose="020B0503020204020204" pitchFamily="34" charset="-122"/>
                          <a:cs typeface="NEU-BZ" charset="0"/>
                        </a:rPr>
                        <a:t>Cl</a:t>
                      </a:r>
                      <a:r>
                        <a:rPr lang="en-US" sz="1000" b="0" baseline="-25000">
                          <a:latin typeface="微软雅黑" panose="020B0503020204020204" pitchFamily="34" charset="-122"/>
                          <a:ea typeface="微软雅黑" panose="020B0503020204020204" pitchFamily="34" charset="-122"/>
                          <a:cs typeface="NEU-BZ" charset="0"/>
                        </a:rPr>
                        <a:t>2</a:t>
                      </a:r>
                      <a:endParaRPr lang="en-US" altLang="en-US" sz="10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NEU-BZ" charset="0"/>
                        </a:rPr>
                        <a:t>HCl</a:t>
                      </a:r>
                      <a:endParaRPr lang="en-US" altLang="en-US" sz="10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Calibri" panose="020F0502020204030204" charset="0"/>
                        </a:rPr>
                        <a:t>饱和食盐水</a:t>
                      </a:r>
                      <a:endParaRPr lang="en-US" altLang="en-US" sz="1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Calibri" panose="020F0502020204030204" charset="0"/>
                        </a:rPr>
                        <a:t>洗气</a:t>
                      </a:r>
                      <a:endParaRPr lang="en-US" altLang="en-US" sz="1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81610">
                <a:tc>
                  <a:txBody>
                    <a:bodyPr/>
                    <a:p>
                      <a:pPr indent="0" algn="ctr">
                        <a:buNone/>
                      </a:pPr>
                      <a:r>
                        <a:rPr lang="en-US" sz="1000" b="0">
                          <a:latin typeface="微软雅黑" panose="020B0503020204020204" pitchFamily="34" charset="-122"/>
                          <a:ea typeface="微软雅黑" panose="020B0503020204020204" pitchFamily="34" charset="-122"/>
                          <a:cs typeface="NEU-BZ" charset="0"/>
                        </a:rPr>
                        <a:t>CuO</a:t>
                      </a:r>
                      <a:endParaRPr lang="en-US" altLang="en-US" sz="10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NEU-BZ" charset="0"/>
                        </a:rPr>
                        <a:t>Cu</a:t>
                      </a:r>
                      <a:endParaRPr lang="en-US" altLang="en-US" sz="10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方正书宋_GBK" panose="03000509000000000000" charset="-122"/>
                        </a:rPr>
                        <a:t>—</a:t>
                      </a:r>
                      <a:endParaRPr lang="en-US" altLang="en-US" sz="1000" b="0">
                        <a:latin typeface="微软雅黑" panose="020B0503020204020204" pitchFamily="34" charset="-122"/>
                        <a:ea typeface="微软雅黑" panose="020B0503020204020204" pitchFamily="34" charset="-122"/>
                        <a:cs typeface="方正书宋_GBK" panose="03000509000000000000"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Calibri" panose="020F0502020204030204" charset="0"/>
                        </a:rPr>
                        <a:t>灼烧</a:t>
                      </a:r>
                      <a:endParaRPr lang="en-US" altLang="en-US" sz="1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81610">
                <a:tc>
                  <a:txBody>
                    <a:bodyPr/>
                    <a:p>
                      <a:pPr indent="0" algn="ctr">
                        <a:buNone/>
                      </a:pPr>
                      <a:r>
                        <a:rPr lang="en-US" sz="1000" b="0">
                          <a:latin typeface="微软雅黑" panose="020B0503020204020204" pitchFamily="34" charset="-122"/>
                          <a:ea typeface="微软雅黑" panose="020B0503020204020204" pitchFamily="34" charset="-122"/>
                          <a:cs typeface="Calibri" panose="020F0502020204030204" charset="0"/>
                        </a:rPr>
                        <a:t>炭粉</a:t>
                      </a:r>
                      <a:endParaRPr lang="en-US" altLang="en-US" sz="1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NEU-BZ" charset="0"/>
                        </a:rPr>
                        <a:t>MnO</a:t>
                      </a:r>
                      <a:r>
                        <a:rPr lang="en-US" sz="1000" b="0" baseline="-25000">
                          <a:latin typeface="微软雅黑" panose="020B0503020204020204" pitchFamily="34" charset="-122"/>
                          <a:ea typeface="微软雅黑" panose="020B0503020204020204" pitchFamily="34" charset="-122"/>
                          <a:cs typeface="NEU-BZ" charset="0"/>
                        </a:rPr>
                        <a:t>2</a:t>
                      </a:r>
                      <a:endParaRPr lang="en-US" altLang="en-US" sz="10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微软雅黑" panose="020B0503020204020204" pitchFamily="34" charset="-122"/>
                        </a:rPr>
                        <a:t>浓盐酸(加热)</a:t>
                      </a:r>
                      <a:endParaRPr lang="en-US" altLang="en-US" sz="10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Calibri" panose="020F0502020204030204" charset="0"/>
                        </a:rPr>
                        <a:t>过滤</a:t>
                      </a:r>
                      <a:endParaRPr lang="en-US" altLang="en-US" sz="1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81610">
                <a:tc>
                  <a:txBody>
                    <a:bodyPr/>
                    <a:p>
                      <a:pPr indent="0" algn="ctr">
                        <a:buNone/>
                      </a:pPr>
                      <a:r>
                        <a:rPr lang="en-US" sz="1000" b="0">
                          <a:latin typeface="微软雅黑" panose="020B0503020204020204" pitchFamily="34" charset="-122"/>
                          <a:ea typeface="微软雅黑" panose="020B0503020204020204" pitchFamily="34" charset="-122"/>
                          <a:cs typeface="NEU-BZ" charset="0"/>
                        </a:rPr>
                        <a:t>Fe</a:t>
                      </a:r>
                      <a:r>
                        <a:rPr lang="en-US" sz="1000" b="0" baseline="-25000">
                          <a:latin typeface="微软雅黑" panose="020B0503020204020204" pitchFamily="34" charset="-122"/>
                          <a:ea typeface="微软雅黑" panose="020B0503020204020204" pitchFamily="34" charset="-122"/>
                          <a:cs typeface="NEU-BZ" charset="0"/>
                        </a:rPr>
                        <a:t>2</a:t>
                      </a:r>
                      <a:r>
                        <a:rPr lang="en-US" sz="1000" b="0">
                          <a:latin typeface="微软雅黑" panose="020B0503020204020204" pitchFamily="34" charset="-122"/>
                          <a:ea typeface="微软雅黑" panose="020B0503020204020204" pitchFamily="34" charset="-122"/>
                          <a:cs typeface="NEU-BZ" charset="0"/>
                        </a:rPr>
                        <a:t>O</a:t>
                      </a:r>
                      <a:r>
                        <a:rPr lang="en-US" sz="1000" b="0" baseline="-25000">
                          <a:latin typeface="微软雅黑" panose="020B0503020204020204" pitchFamily="34" charset="-122"/>
                          <a:ea typeface="微软雅黑" panose="020B0503020204020204" pitchFamily="34" charset="-122"/>
                          <a:cs typeface="NEU-BZ" charset="0"/>
                        </a:rPr>
                        <a:t>3</a:t>
                      </a:r>
                      <a:endParaRPr lang="en-US" altLang="en-US" sz="10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NEU-BZ" charset="0"/>
                        </a:rPr>
                        <a:t>Al</a:t>
                      </a:r>
                      <a:r>
                        <a:rPr lang="en-US" sz="1000" b="0" baseline="-25000">
                          <a:latin typeface="微软雅黑" panose="020B0503020204020204" pitchFamily="34" charset="-122"/>
                          <a:ea typeface="微软雅黑" panose="020B0503020204020204" pitchFamily="34" charset="-122"/>
                          <a:cs typeface="NEU-BZ" charset="0"/>
                        </a:rPr>
                        <a:t>2</a:t>
                      </a:r>
                      <a:r>
                        <a:rPr lang="en-US" sz="1000" b="0">
                          <a:latin typeface="微软雅黑" panose="020B0503020204020204" pitchFamily="34" charset="-122"/>
                          <a:ea typeface="微软雅黑" panose="020B0503020204020204" pitchFamily="34" charset="-122"/>
                          <a:cs typeface="NEU-BZ" charset="0"/>
                        </a:rPr>
                        <a:t>O</a:t>
                      </a:r>
                      <a:r>
                        <a:rPr lang="en-US" sz="1000" b="0" baseline="-25000">
                          <a:latin typeface="微软雅黑" panose="020B0503020204020204" pitchFamily="34" charset="-122"/>
                          <a:ea typeface="微软雅黑" panose="020B0503020204020204" pitchFamily="34" charset="-122"/>
                          <a:cs typeface="NEU-BZ" charset="0"/>
                        </a:rPr>
                        <a:t>3</a:t>
                      </a:r>
                      <a:endParaRPr lang="en-US" altLang="en-US" sz="10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微软雅黑" panose="020B0503020204020204" pitchFamily="34" charset="-122"/>
                        </a:rPr>
                        <a:t>过量NaOH溶液</a:t>
                      </a:r>
                      <a:endParaRPr lang="en-US" altLang="en-US" sz="10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Calibri" panose="020F0502020204030204" charset="0"/>
                        </a:rPr>
                        <a:t>过滤</a:t>
                      </a:r>
                      <a:endParaRPr lang="en-US" altLang="en-US" sz="1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81610">
                <a:tc>
                  <a:txBody>
                    <a:bodyPr/>
                    <a:p>
                      <a:pPr indent="0" algn="ctr">
                        <a:buNone/>
                      </a:pPr>
                      <a:r>
                        <a:rPr lang="en-US" sz="1000" b="0">
                          <a:latin typeface="微软雅黑" panose="020B0503020204020204" pitchFamily="34" charset="-122"/>
                          <a:ea typeface="微软雅黑" panose="020B0503020204020204" pitchFamily="34" charset="-122"/>
                          <a:cs typeface="NEU-BZ" charset="0"/>
                        </a:rPr>
                        <a:t>Al</a:t>
                      </a:r>
                      <a:r>
                        <a:rPr lang="en-US" sz="1000" b="0" baseline="-25000">
                          <a:latin typeface="微软雅黑" panose="020B0503020204020204" pitchFamily="34" charset="-122"/>
                          <a:ea typeface="微软雅黑" panose="020B0503020204020204" pitchFamily="34" charset="-122"/>
                          <a:cs typeface="NEU-BZ" charset="0"/>
                        </a:rPr>
                        <a:t>2</a:t>
                      </a:r>
                      <a:r>
                        <a:rPr lang="en-US" sz="1000" b="0">
                          <a:latin typeface="微软雅黑" panose="020B0503020204020204" pitchFamily="34" charset="-122"/>
                          <a:ea typeface="微软雅黑" panose="020B0503020204020204" pitchFamily="34" charset="-122"/>
                          <a:cs typeface="NEU-BZ" charset="0"/>
                        </a:rPr>
                        <a:t>O</a:t>
                      </a:r>
                      <a:r>
                        <a:rPr lang="en-US" sz="1000" b="0" baseline="-25000">
                          <a:latin typeface="微软雅黑" panose="020B0503020204020204" pitchFamily="34" charset="-122"/>
                          <a:ea typeface="微软雅黑" panose="020B0503020204020204" pitchFamily="34" charset="-122"/>
                          <a:cs typeface="NEU-BZ" charset="0"/>
                        </a:rPr>
                        <a:t>3</a:t>
                      </a:r>
                      <a:endParaRPr lang="en-US" altLang="en-US" sz="10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NEU-BZ" charset="0"/>
                        </a:rPr>
                        <a:t>SiO</a:t>
                      </a:r>
                      <a:r>
                        <a:rPr lang="en-US" sz="1000" b="0" baseline="-25000">
                          <a:latin typeface="微软雅黑" panose="020B0503020204020204" pitchFamily="34" charset="-122"/>
                          <a:ea typeface="微软雅黑" panose="020B0503020204020204" pitchFamily="34" charset="-122"/>
                          <a:cs typeface="NEU-BZ" charset="0"/>
                        </a:rPr>
                        <a:t>2</a:t>
                      </a:r>
                      <a:endParaRPr lang="en-US" altLang="en-US" sz="10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微软雅黑" panose="020B0503020204020204" pitchFamily="34" charset="-122"/>
                        </a:rPr>
                        <a:t>(1)盐酸</a:t>
                      </a:r>
                      <a:r>
                        <a:rPr lang="en-US" sz="1000" b="0">
                          <a:latin typeface="微软雅黑" panose="020B0503020204020204" pitchFamily="34" charset="-122"/>
                          <a:ea typeface="微软雅黑" panose="020B0503020204020204" pitchFamily="34" charset="-122"/>
                          <a:cs typeface="微软雅黑" panose="020B0503020204020204" pitchFamily="34" charset="-122"/>
                        </a:rPr>
                        <a:t>;(2)氨水</a:t>
                      </a:r>
                      <a:endParaRPr lang="en-US" altLang="en-US" sz="10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Calibri" panose="020F0502020204030204" charset="0"/>
                        </a:rPr>
                        <a:t>过滤、灼烧</a:t>
                      </a:r>
                      <a:endParaRPr lang="en-US" altLang="en-US" sz="1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81610">
                <a:tc>
                  <a:txBody>
                    <a:bodyPr/>
                    <a:p>
                      <a:pPr indent="0" algn="ctr">
                        <a:buNone/>
                      </a:pPr>
                      <a:r>
                        <a:rPr lang="en-US" sz="1000" b="0">
                          <a:latin typeface="微软雅黑" panose="020B0503020204020204" pitchFamily="34" charset="-122"/>
                          <a:ea typeface="微软雅黑" panose="020B0503020204020204" pitchFamily="34" charset="-122"/>
                          <a:cs typeface="NEU-BZ" charset="0"/>
                        </a:rPr>
                        <a:t>Na</a:t>
                      </a:r>
                      <a:r>
                        <a:rPr lang="en-US" sz="1000" b="0" baseline="-25000">
                          <a:latin typeface="微软雅黑" panose="020B0503020204020204" pitchFamily="34" charset="-122"/>
                          <a:ea typeface="微软雅黑" panose="020B0503020204020204" pitchFamily="34" charset="-122"/>
                          <a:cs typeface="NEU-BZ" charset="0"/>
                        </a:rPr>
                        <a:t>2</a:t>
                      </a:r>
                      <a:r>
                        <a:rPr lang="en-US" sz="1000" b="0">
                          <a:latin typeface="微软雅黑" panose="020B0503020204020204" pitchFamily="34" charset="-122"/>
                          <a:ea typeface="微软雅黑" panose="020B0503020204020204" pitchFamily="34" charset="-122"/>
                          <a:cs typeface="NEU-BZ" charset="0"/>
                        </a:rPr>
                        <a:t>CO</a:t>
                      </a:r>
                      <a:r>
                        <a:rPr lang="en-US" sz="1000" b="0" baseline="-25000">
                          <a:latin typeface="微软雅黑" panose="020B0503020204020204" pitchFamily="34" charset="-122"/>
                          <a:ea typeface="微软雅黑" panose="020B0503020204020204" pitchFamily="34" charset="-122"/>
                          <a:cs typeface="NEU-BZ" charset="0"/>
                        </a:rPr>
                        <a:t>3</a:t>
                      </a:r>
                      <a:endParaRPr lang="en-US" altLang="en-US" sz="10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NEU-BZ" charset="0"/>
                        </a:rPr>
                        <a:t>NaHCO</a:t>
                      </a:r>
                      <a:r>
                        <a:rPr lang="en-US" sz="1000" b="0" baseline="-25000">
                          <a:latin typeface="微软雅黑" panose="020B0503020204020204" pitchFamily="34" charset="-122"/>
                          <a:ea typeface="微软雅黑" panose="020B0503020204020204" pitchFamily="34" charset="-122"/>
                          <a:cs typeface="NEU-BZ" charset="0"/>
                        </a:rPr>
                        <a:t>3</a:t>
                      </a:r>
                      <a:endParaRPr lang="en-US" altLang="en-US" sz="10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Calibri" panose="020F0502020204030204" charset="0"/>
                        </a:rPr>
                        <a:t>加热</a:t>
                      </a:r>
                      <a:endParaRPr lang="en-US" altLang="en-US" sz="1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Calibri" panose="020F0502020204030204" charset="0"/>
                        </a:rPr>
                        <a:t>转化法</a:t>
                      </a:r>
                      <a:endParaRPr lang="en-US" altLang="en-US" sz="1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09880">
                <a:tc>
                  <a:txBody>
                    <a:bodyPr/>
                    <a:p>
                      <a:pPr indent="0" algn="ctr">
                        <a:buNone/>
                      </a:pPr>
                      <a:r>
                        <a:rPr lang="en-US" sz="1000" b="0">
                          <a:latin typeface="微软雅黑" panose="020B0503020204020204" pitchFamily="34" charset="-122"/>
                          <a:ea typeface="微软雅黑" panose="020B0503020204020204" pitchFamily="34" charset="-122"/>
                          <a:cs typeface="微软雅黑" panose="020B0503020204020204" pitchFamily="34" charset="-122"/>
                        </a:rPr>
                        <a:t>NaHCO</a:t>
                      </a:r>
                      <a:r>
                        <a:rPr lang="en-US" sz="1000" b="0" baseline="-25000">
                          <a:latin typeface="微软雅黑" panose="020B0503020204020204" pitchFamily="34" charset="-122"/>
                          <a:ea typeface="微软雅黑" panose="020B0503020204020204" pitchFamily="34" charset="-122"/>
                          <a:cs typeface="微软雅黑" panose="020B0503020204020204" pitchFamily="34" charset="-122"/>
                        </a:rPr>
                        <a:t>3</a:t>
                      </a:r>
                      <a:r>
                        <a:rPr lang="en-US" sz="1000" b="0">
                          <a:latin typeface="微软雅黑" panose="020B0503020204020204" pitchFamily="34" charset="-122"/>
                          <a:ea typeface="微软雅黑" panose="020B0503020204020204" pitchFamily="34" charset="-122"/>
                          <a:cs typeface="微软雅黑" panose="020B0503020204020204" pitchFamily="34" charset="-122"/>
                        </a:rPr>
                        <a:t>溶液</a:t>
                      </a:r>
                      <a:endParaRPr lang="en-US" altLang="en-US" sz="10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NEU-BZ" charset="0"/>
                        </a:rPr>
                        <a:t>Na</a:t>
                      </a:r>
                      <a:r>
                        <a:rPr lang="en-US" sz="1000" b="0" baseline="-25000">
                          <a:latin typeface="微软雅黑" panose="020B0503020204020204" pitchFamily="34" charset="-122"/>
                          <a:ea typeface="微软雅黑" panose="020B0503020204020204" pitchFamily="34" charset="-122"/>
                          <a:cs typeface="NEU-BZ" charset="0"/>
                        </a:rPr>
                        <a:t>2</a:t>
                      </a:r>
                      <a:r>
                        <a:rPr lang="en-US" sz="1000" b="0">
                          <a:latin typeface="微软雅黑" panose="020B0503020204020204" pitchFamily="34" charset="-122"/>
                          <a:ea typeface="微软雅黑" panose="020B0503020204020204" pitchFamily="34" charset="-122"/>
                          <a:cs typeface="NEU-BZ" charset="0"/>
                        </a:rPr>
                        <a:t>CO</a:t>
                      </a:r>
                      <a:r>
                        <a:rPr lang="en-US" sz="1000" b="0" baseline="-25000">
                          <a:latin typeface="微软雅黑" panose="020B0503020204020204" pitchFamily="34" charset="-122"/>
                          <a:ea typeface="微软雅黑" panose="020B0503020204020204" pitchFamily="34" charset="-122"/>
                          <a:cs typeface="NEU-BZ" charset="0"/>
                        </a:rPr>
                        <a:t>3</a:t>
                      </a:r>
                      <a:endParaRPr lang="en-US" altLang="en-US" sz="10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NEU-BZ" charset="0"/>
                        </a:rPr>
                        <a:t>CO</a:t>
                      </a:r>
                      <a:r>
                        <a:rPr lang="en-US" sz="1000" b="0" baseline="-25000">
                          <a:latin typeface="微软雅黑" panose="020B0503020204020204" pitchFamily="34" charset="-122"/>
                          <a:ea typeface="微软雅黑" panose="020B0503020204020204" pitchFamily="34" charset="-122"/>
                          <a:cs typeface="NEU-BZ" charset="0"/>
                        </a:rPr>
                        <a:t>2</a:t>
                      </a:r>
                      <a:endParaRPr lang="en-US" altLang="en-US" sz="10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Calibri" panose="020F0502020204030204" charset="0"/>
                        </a:rPr>
                        <a:t>转化法</a:t>
                      </a:r>
                      <a:endParaRPr lang="en-US" altLang="en-US" sz="1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81610">
                <a:tc>
                  <a:txBody>
                    <a:bodyPr/>
                    <a:p>
                      <a:pPr indent="0" algn="ctr">
                        <a:buNone/>
                      </a:pPr>
                      <a:r>
                        <a:rPr lang="en-US" sz="1000" b="0">
                          <a:latin typeface="微软雅黑" panose="020B0503020204020204" pitchFamily="34" charset="-122"/>
                          <a:ea typeface="微软雅黑" panose="020B0503020204020204" pitchFamily="34" charset="-122"/>
                          <a:cs typeface="微软雅黑" panose="020B0503020204020204" pitchFamily="34" charset="-122"/>
                        </a:rPr>
                        <a:t>FeCl</a:t>
                      </a:r>
                      <a:r>
                        <a:rPr lang="en-US" sz="1000" b="0" baseline="-25000">
                          <a:latin typeface="微软雅黑" panose="020B0503020204020204" pitchFamily="34" charset="-122"/>
                          <a:ea typeface="微软雅黑" panose="020B0503020204020204" pitchFamily="34" charset="-122"/>
                          <a:cs typeface="微软雅黑" panose="020B0503020204020204" pitchFamily="34" charset="-122"/>
                        </a:rPr>
                        <a:t>3</a:t>
                      </a:r>
                      <a:r>
                        <a:rPr lang="en-US" sz="1000" b="0">
                          <a:latin typeface="微软雅黑" panose="020B0503020204020204" pitchFamily="34" charset="-122"/>
                          <a:ea typeface="微软雅黑" panose="020B0503020204020204" pitchFamily="34" charset="-122"/>
                          <a:cs typeface="微软雅黑" panose="020B0503020204020204" pitchFamily="34" charset="-122"/>
                        </a:rPr>
                        <a:t>溶液</a:t>
                      </a:r>
                      <a:endParaRPr lang="en-US" altLang="en-US" sz="10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NEU-BZ" charset="0"/>
                        </a:rPr>
                        <a:t>FeCl</a:t>
                      </a:r>
                      <a:r>
                        <a:rPr lang="en-US" sz="1000" b="0" baseline="-25000">
                          <a:latin typeface="微软雅黑" panose="020B0503020204020204" pitchFamily="34" charset="-122"/>
                          <a:ea typeface="微软雅黑" panose="020B0503020204020204" pitchFamily="34" charset="-122"/>
                          <a:cs typeface="NEU-BZ" charset="0"/>
                        </a:rPr>
                        <a:t>2</a:t>
                      </a:r>
                      <a:endParaRPr lang="en-US" altLang="en-US" sz="10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NEU-BZ" charset="0"/>
                        </a:rPr>
                        <a:t>Cl</a:t>
                      </a:r>
                      <a:r>
                        <a:rPr lang="en-US" sz="1000" b="0" baseline="-25000">
                          <a:latin typeface="微软雅黑" panose="020B0503020204020204" pitchFamily="34" charset="-122"/>
                          <a:ea typeface="微软雅黑" panose="020B0503020204020204" pitchFamily="34" charset="-122"/>
                          <a:cs typeface="NEU-BZ" charset="0"/>
                        </a:rPr>
                        <a:t>2</a:t>
                      </a:r>
                      <a:endParaRPr lang="en-US" altLang="en-US" sz="10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Calibri" panose="020F0502020204030204" charset="0"/>
                        </a:rPr>
                        <a:t>转化法</a:t>
                      </a:r>
                      <a:endParaRPr lang="en-US" altLang="en-US" sz="1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81610">
                <a:tc>
                  <a:txBody>
                    <a:bodyPr/>
                    <a:p>
                      <a:pPr indent="0" algn="ctr">
                        <a:buNone/>
                      </a:pPr>
                      <a:r>
                        <a:rPr lang="en-US" sz="1000" b="0">
                          <a:latin typeface="微软雅黑" panose="020B0503020204020204" pitchFamily="34" charset="-122"/>
                          <a:ea typeface="微软雅黑" panose="020B0503020204020204" pitchFamily="34" charset="-122"/>
                          <a:cs typeface="微软雅黑" panose="020B0503020204020204" pitchFamily="34" charset="-122"/>
                        </a:rPr>
                        <a:t>FeCl</a:t>
                      </a:r>
                      <a:r>
                        <a:rPr lang="en-US" sz="1000" b="0" baseline="-25000">
                          <a:latin typeface="微软雅黑" panose="020B0503020204020204" pitchFamily="34" charset="-122"/>
                          <a:ea typeface="微软雅黑" panose="020B0503020204020204" pitchFamily="34" charset="-122"/>
                          <a:cs typeface="微软雅黑" panose="020B0503020204020204" pitchFamily="34" charset="-122"/>
                        </a:rPr>
                        <a:t>3</a:t>
                      </a:r>
                      <a:r>
                        <a:rPr lang="en-US" sz="1000" b="0">
                          <a:latin typeface="微软雅黑" panose="020B0503020204020204" pitchFamily="34" charset="-122"/>
                          <a:ea typeface="微软雅黑" panose="020B0503020204020204" pitchFamily="34" charset="-122"/>
                          <a:cs typeface="微软雅黑" panose="020B0503020204020204" pitchFamily="34" charset="-122"/>
                        </a:rPr>
                        <a:t>溶液</a:t>
                      </a:r>
                      <a:endParaRPr lang="en-US" altLang="en-US" sz="10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NEU-BZ" charset="0"/>
                        </a:rPr>
                        <a:t>CuCl</a:t>
                      </a:r>
                      <a:r>
                        <a:rPr lang="en-US" sz="1000" b="0" baseline="-25000">
                          <a:latin typeface="微软雅黑" panose="020B0503020204020204" pitchFamily="34" charset="-122"/>
                          <a:ea typeface="微软雅黑" panose="020B0503020204020204" pitchFamily="34" charset="-122"/>
                          <a:cs typeface="NEU-BZ" charset="0"/>
                        </a:rPr>
                        <a:t>2</a:t>
                      </a:r>
                      <a:endParaRPr lang="en-US" altLang="en-US" sz="10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微软雅黑" panose="020B0503020204020204" pitchFamily="34" charset="-122"/>
                        </a:rPr>
                        <a:t>Fe、Cl</a:t>
                      </a:r>
                      <a:r>
                        <a:rPr lang="en-US" sz="1000" b="0" baseline="-25000">
                          <a:latin typeface="微软雅黑" panose="020B0503020204020204" pitchFamily="34" charset="-122"/>
                          <a:ea typeface="微软雅黑" panose="020B0503020204020204" pitchFamily="34" charset="-122"/>
                          <a:cs typeface="微软雅黑" panose="020B0503020204020204" pitchFamily="34" charset="-122"/>
                        </a:rPr>
                        <a:t>2</a:t>
                      </a:r>
                      <a:endParaRPr lang="en-US" altLang="en-US" sz="10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Calibri" panose="020F0502020204030204" charset="0"/>
                        </a:rPr>
                        <a:t>过滤</a:t>
                      </a:r>
                      <a:endParaRPr lang="en-US" altLang="en-US" sz="1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81610">
                <a:tc>
                  <a:txBody>
                    <a:bodyPr/>
                    <a:p>
                      <a:pPr indent="0" algn="ctr">
                        <a:buNone/>
                      </a:pPr>
                      <a:r>
                        <a:rPr lang="en-US" sz="1000" b="0">
                          <a:latin typeface="微软雅黑" panose="020B0503020204020204" pitchFamily="34" charset="-122"/>
                          <a:ea typeface="微软雅黑" panose="020B0503020204020204" pitchFamily="34" charset="-122"/>
                          <a:cs typeface="微软雅黑" panose="020B0503020204020204" pitchFamily="34" charset="-122"/>
                        </a:rPr>
                        <a:t>FeCl</a:t>
                      </a:r>
                      <a:r>
                        <a:rPr lang="en-US" sz="10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000" b="0">
                          <a:latin typeface="微软雅黑" panose="020B0503020204020204" pitchFamily="34" charset="-122"/>
                          <a:ea typeface="微软雅黑" panose="020B0503020204020204" pitchFamily="34" charset="-122"/>
                          <a:cs typeface="微软雅黑" panose="020B0503020204020204" pitchFamily="34" charset="-122"/>
                        </a:rPr>
                        <a:t>溶液</a:t>
                      </a:r>
                      <a:endParaRPr lang="en-US" altLang="en-US" sz="10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NEU-BZ" charset="0"/>
                        </a:rPr>
                        <a:t>FeCl</a:t>
                      </a:r>
                      <a:r>
                        <a:rPr lang="en-US" sz="1000" b="0" baseline="-25000">
                          <a:latin typeface="微软雅黑" panose="020B0503020204020204" pitchFamily="34" charset="-122"/>
                          <a:ea typeface="微软雅黑" panose="020B0503020204020204" pitchFamily="34" charset="-122"/>
                          <a:cs typeface="NEU-BZ" charset="0"/>
                        </a:rPr>
                        <a:t>3</a:t>
                      </a:r>
                      <a:endParaRPr lang="en-US" altLang="en-US" sz="10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NEU-BZ" charset="0"/>
                        </a:rPr>
                        <a:t>Fe</a:t>
                      </a:r>
                      <a:endParaRPr lang="en-US" altLang="en-US" sz="10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Calibri" panose="020F0502020204030204" charset="0"/>
                        </a:rPr>
                        <a:t>过滤</a:t>
                      </a:r>
                      <a:endParaRPr lang="en-US" altLang="en-US" sz="1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81610">
                <a:tc>
                  <a:txBody>
                    <a:bodyPr/>
                    <a:p>
                      <a:pPr indent="0" algn="ctr">
                        <a:buNone/>
                      </a:pPr>
                      <a:r>
                        <a:rPr lang="en-US" sz="1000" b="0">
                          <a:latin typeface="微软雅黑" panose="020B0503020204020204" pitchFamily="34" charset="-122"/>
                          <a:ea typeface="微软雅黑" panose="020B0503020204020204" pitchFamily="34" charset="-122"/>
                          <a:cs typeface="Calibri" panose="020F0502020204030204" charset="0"/>
                        </a:rPr>
                        <a:t>乙烷</a:t>
                      </a:r>
                      <a:endParaRPr lang="en-US" altLang="en-US" sz="1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Calibri" panose="020F0502020204030204" charset="0"/>
                        </a:rPr>
                        <a:t>乙烯</a:t>
                      </a:r>
                      <a:endParaRPr lang="en-US" altLang="en-US" sz="1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Calibri" panose="020F0502020204030204" charset="0"/>
                        </a:rPr>
                        <a:t>溴水</a:t>
                      </a:r>
                      <a:endParaRPr lang="en-US" altLang="en-US" sz="1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Calibri" panose="020F0502020204030204" charset="0"/>
                        </a:rPr>
                        <a:t>洗气</a:t>
                      </a:r>
                      <a:endParaRPr lang="en-US" altLang="en-US" sz="1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81610">
                <a:tc>
                  <a:txBody>
                    <a:bodyPr/>
                    <a:p>
                      <a:pPr indent="0" algn="ctr">
                        <a:buNone/>
                      </a:pPr>
                      <a:r>
                        <a:rPr lang="en-US" sz="1000" b="0">
                          <a:latin typeface="微软雅黑" panose="020B0503020204020204" pitchFamily="34" charset="-122"/>
                          <a:ea typeface="微软雅黑" panose="020B0503020204020204" pitchFamily="34" charset="-122"/>
                          <a:cs typeface="Calibri" panose="020F0502020204030204" charset="0"/>
                        </a:rPr>
                        <a:t>乙醇</a:t>
                      </a:r>
                      <a:endParaRPr lang="en-US" altLang="en-US" sz="1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Calibri" panose="020F0502020204030204" charset="0"/>
                        </a:rPr>
                        <a:t>水</a:t>
                      </a:r>
                      <a:endParaRPr lang="en-US" altLang="en-US" sz="1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微软雅黑" panose="020B0503020204020204" pitchFamily="34" charset="-122"/>
                        </a:rPr>
                        <a:t>新制CaO</a:t>
                      </a:r>
                      <a:endParaRPr lang="en-US" altLang="en-US" sz="10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Calibri" panose="020F0502020204030204" charset="0"/>
                        </a:rPr>
                        <a:t>蒸馏</a:t>
                      </a:r>
                      <a:endParaRPr lang="en-US" altLang="en-US" sz="1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81610">
                <a:tc>
                  <a:txBody>
                    <a:bodyPr/>
                    <a:p>
                      <a:pPr indent="0" algn="ctr">
                        <a:buNone/>
                      </a:pPr>
                      <a:r>
                        <a:rPr lang="en-US" sz="1000" b="0">
                          <a:latin typeface="微软雅黑" panose="020B0503020204020204" pitchFamily="34" charset="-122"/>
                          <a:ea typeface="微软雅黑" panose="020B0503020204020204" pitchFamily="34" charset="-122"/>
                          <a:cs typeface="Calibri" panose="020F0502020204030204" charset="0"/>
                        </a:rPr>
                        <a:t>乙烯</a:t>
                      </a:r>
                      <a:endParaRPr lang="en-US" altLang="en-US" sz="1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NEU-BZ" charset="0"/>
                        </a:rPr>
                        <a:t>SO</a:t>
                      </a:r>
                      <a:r>
                        <a:rPr lang="en-US" sz="1000" b="0" baseline="-25000">
                          <a:latin typeface="微软雅黑" panose="020B0503020204020204" pitchFamily="34" charset="-122"/>
                          <a:ea typeface="微软雅黑" panose="020B0503020204020204" pitchFamily="34" charset="-122"/>
                          <a:cs typeface="NEU-BZ" charset="0"/>
                        </a:rPr>
                        <a:t>2</a:t>
                      </a:r>
                      <a:endParaRPr lang="en-US" altLang="en-US" sz="10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微软雅黑" panose="020B0503020204020204" pitchFamily="34" charset="-122"/>
                        </a:rPr>
                        <a:t>NaOH溶液</a:t>
                      </a:r>
                      <a:endParaRPr lang="en-US" altLang="en-US" sz="10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Calibri" panose="020F0502020204030204" charset="0"/>
                        </a:rPr>
                        <a:t>洗气</a:t>
                      </a:r>
                      <a:endParaRPr lang="en-US" altLang="en-US" sz="1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81610">
                <a:tc>
                  <a:txBody>
                    <a:bodyPr/>
                    <a:p>
                      <a:pPr indent="0" algn="ctr">
                        <a:buNone/>
                      </a:pPr>
                      <a:r>
                        <a:rPr lang="en-US" sz="1000" b="0">
                          <a:latin typeface="微软雅黑" panose="020B0503020204020204" pitchFamily="34" charset="-122"/>
                          <a:ea typeface="微软雅黑" panose="020B0503020204020204" pitchFamily="34" charset="-122"/>
                          <a:cs typeface="Calibri" panose="020F0502020204030204" charset="0"/>
                        </a:rPr>
                        <a:t>乙烯</a:t>
                      </a:r>
                      <a:endParaRPr lang="en-US" altLang="en-US" sz="1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NEU-BZ" charset="0"/>
                        </a:rPr>
                        <a:t>C</a:t>
                      </a:r>
                      <a:r>
                        <a:rPr lang="en-US" sz="1000" b="0" baseline="-25000">
                          <a:latin typeface="微软雅黑" panose="020B0503020204020204" pitchFamily="34" charset="-122"/>
                          <a:ea typeface="微软雅黑" panose="020B0503020204020204" pitchFamily="34" charset="-122"/>
                          <a:cs typeface="NEU-BZ" charset="0"/>
                        </a:rPr>
                        <a:t>2</a:t>
                      </a:r>
                      <a:r>
                        <a:rPr lang="en-US" sz="1000" b="0">
                          <a:latin typeface="微软雅黑" panose="020B0503020204020204" pitchFamily="34" charset="-122"/>
                          <a:ea typeface="微软雅黑" panose="020B0503020204020204" pitchFamily="34" charset="-122"/>
                          <a:cs typeface="NEU-BZ" charset="0"/>
                        </a:rPr>
                        <a:t>H</a:t>
                      </a:r>
                      <a:r>
                        <a:rPr lang="en-US" sz="1000" b="0" baseline="-25000">
                          <a:latin typeface="微软雅黑" panose="020B0503020204020204" pitchFamily="34" charset="-122"/>
                          <a:ea typeface="微软雅黑" panose="020B0503020204020204" pitchFamily="34" charset="-122"/>
                          <a:cs typeface="NEU-BZ" charset="0"/>
                        </a:rPr>
                        <a:t>5</a:t>
                      </a:r>
                      <a:r>
                        <a:rPr lang="en-US" sz="1000" b="0">
                          <a:latin typeface="微软雅黑" panose="020B0503020204020204" pitchFamily="34" charset="-122"/>
                          <a:ea typeface="微软雅黑" panose="020B0503020204020204" pitchFamily="34" charset="-122"/>
                          <a:cs typeface="NEU-BZ" charset="0"/>
                        </a:rPr>
                        <a:t>OH</a:t>
                      </a:r>
                      <a:endParaRPr lang="en-US" altLang="en-US" sz="10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Calibri" panose="020F0502020204030204" charset="0"/>
                        </a:rPr>
                        <a:t>水</a:t>
                      </a:r>
                      <a:endParaRPr lang="en-US" altLang="en-US" sz="1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Calibri" panose="020F0502020204030204" charset="0"/>
                        </a:rPr>
                        <a:t>洗气</a:t>
                      </a:r>
                      <a:endParaRPr lang="en-US" altLang="en-US" sz="1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81610">
                <a:tc>
                  <a:txBody>
                    <a:bodyPr/>
                    <a:p>
                      <a:pPr indent="0" algn="ctr">
                        <a:buNone/>
                      </a:pPr>
                      <a:r>
                        <a:rPr lang="en-US" sz="1000" b="0">
                          <a:latin typeface="微软雅黑" panose="020B0503020204020204" pitchFamily="34" charset="-122"/>
                          <a:ea typeface="微软雅黑" panose="020B0503020204020204" pitchFamily="34" charset="-122"/>
                          <a:cs typeface="Calibri" panose="020F0502020204030204" charset="0"/>
                        </a:rPr>
                        <a:t>溴苯</a:t>
                      </a:r>
                      <a:endParaRPr lang="en-US" altLang="en-US" sz="1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Calibri" panose="020F0502020204030204" charset="0"/>
                        </a:rPr>
                        <a:t>溴</a:t>
                      </a:r>
                      <a:endParaRPr lang="en-US" altLang="en-US" sz="1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微软雅黑" panose="020B0503020204020204" pitchFamily="34" charset="-122"/>
                        </a:rPr>
                        <a:t>NaOH溶液</a:t>
                      </a:r>
                      <a:endParaRPr lang="en-US" altLang="en-US" sz="10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Calibri" panose="020F0502020204030204" charset="0"/>
                        </a:rPr>
                        <a:t>分液</a:t>
                      </a:r>
                      <a:endParaRPr lang="en-US" altLang="en-US" sz="1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28930">
                <a:tc>
                  <a:txBody>
                    <a:bodyPr/>
                    <a:p>
                      <a:pPr indent="0" algn="ctr">
                        <a:buNone/>
                      </a:pPr>
                      <a:r>
                        <a:rPr lang="en-US" sz="1000" b="0">
                          <a:latin typeface="微软雅黑" panose="020B0503020204020204" pitchFamily="34" charset="-122"/>
                          <a:ea typeface="微软雅黑" panose="020B0503020204020204" pitchFamily="34" charset="-122"/>
                          <a:cs typeface="Calibri" panose="020F0502020204030204" charset="0"/>
                        </a:rPr>
                        <a:t> </a:t>
                      </a:r>
                      <a:endParaRPr lang="en-US" altLang="en-US" sz="1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Calibri" panose="020F0502020204030204" charset="0"/>
                        </a:rPr>
                        <a:t> </a:t>
                      </a:r>
                      <a:endParaRPr lang="en-US" altLang="en-US" sz="1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微软雅黑" panose="020B0503020204020204" pitchFamily="34" charset="-122"/>
                        </a:rPr>
                        <a:t>NaOH溶液</a:t>
                      </a:r>
                      <a:endParaRPr lang="en-US" altLang="en-US" sz="10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Calibri" panose="020F0502020204030204" charset="0"/>
                        </a:rPr>
                        <a:t>分液</a:t>
                      </a:r>
                      <a:endParaRPr lang="en-US" altLang="en-US" sz="1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81610">
                <a:tc>
                  <a:txBody>
                    <a:bodyPr/>
                    <a:p>
                      <a:pPr indent="0" algn="ctr">
                        <a:buNone/>
                      </a:pPr>
                      <a:r>
                        <a:rPr lang="en-US" sz="1000" b="0">
                          <a:latin typeface="微软雅黑" panose="020B0503020204020204" pitchFamily="34" charset="-122"/>
                          <a:ea typeface="微软雅黑" panose="020B0503020204020204" pitchFamily="34" charset="-122"/>
                          <a:cs typeface="Calibri" panose="020F0502020204030204" charset="0"/>
                        </a:rPr>
                        <a:t>乙酸乙酯</a:t>
                      </a:r>
                      <a:endParaRPr lang="en-US" altLang="en-US" sz="1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Calibri" panose="020F0502020204030204" charset="0"/>
                        </a:rPr>
                        <a:t>乙酸</a:t>
                      </a:r>
                      <a:endParaRPr lang="en-US" altLang="en-US" sz="1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微软雅黑" panose="020B0503020204020204" pitchFamily="34" charset="-122"/>
                        </a:rPr>
                        <a:t>饱和Na</a:t>
                      </a:r>
                      <a:r>
                        <a:rPr lang="en-US" sz="10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000" b="0">
                          <a:latin typeface="微软雅黑" panose="020B0503020204020204" pitchFamily="34" charset="-122"/>
                          <a:ea typeface="微软雅黑" panose="020B0503020204020204" pitchFamily="34" charset="-122"/>
                          <a:cs typeface="微软雅黑" panose="020B0503020204020204" pitchFamily="34" charset="-122"/>
                        </a:rPr>
                        <a:t>CO</a:t>
                      </a:r>
                      <a:r>
                        <a:rPr lang="en-US" sz="1000" b="0" baseline="-25000">
                          <a:latin typeface="微软雅黑" panose="020B0503020204020204" pitchFamily="34" charset="-122"/>
                          <a:ea typeface="微软雅黑" panose="020B0503020204020204" pitchFamily="34" charset="-122"/>
                          <a:cs typeface="微软雅黑" panose="020B0503020204020204" pitchFamily="34" charset="-122"/>
                        </a:rPr>
                        <a:t>3</a:t>
                      </a:r>
                      <a:r>
                        <a:rPr lang="en-US" sz="1000" b="0">
                          <a:latin typeface="微软雅黑" panose="020B0503020204020204" pitchFamily="34" charset="-122"/>
                          <a:ea typeface="微软雅黑" panose="020B0503020204020204" pitchFamily="34" charset="-122"/>
                          <a:cs typeface="微软雅黑" panose="020B0503020204020204" pitchFamily="34" charset="-122"/>
                        </a:rPr>
                        <a:t>溶液</a:t>
                      </a:r>
                      <a:endParaRPr lang="en-US" altLang="en-US" sz="10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000" b="0">
                          <a:latin typeface="微软雅黑" panose="020B0503020204020204" pitchFamily="34" charset="-122"/>
                          <a:ea typeface="微软雅黑" panose="020B0503020204020204" pitchFamily="34" charset="-122"/>
                          <a:cs typeface="Calibri" panose="020F0502020204030204" charset="0"/>
                        </a:rPr>
                        <a:t>分液</a:t>
                      </a:r>
                      <a:endParaRPr lang="en-US" altLang="en-US" sz="1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pic>
        <p:nvPicPr>
          <p:cNvPr id="4" name="图片 3"/>
          <p:cNvPicPr/>
          <p:nvPr/>
        </p:nvPicPr>
        <p:blipFill>
          <a:blip r:embed="rId2"/>
          <a:stretch>
            <a:fillRect/>
          </a:stretch>
        </p:blipFill>
        <p:spPr>
          <a:xfrm>
            <a:off x="1812290" y="5658485"/>
            <a:ext cx="312420" cy="228600"/>
          </a:xfrm>
          <a:prstGeom prst="rect">
            <a:avLst/>
          </a:prstGeom>
          <a:noFill/>
          <a:ln w="9525">
            <a:noFill/>
          </a:ln>
        </p:spPr>
      </p:pic>
      <p:pic>
        <p:nvPicPr>
          <p:cNvPr id="5" name="图片 4"/>
          <p:cNvPicPr/>
          <p:nvPr/>
        </p:nvPicPr>
        <p:blipFill>
          <a:blip r:embed="rId3"/>
          <a:stretch>
            <a:fillRect/>
          </a:stretch>
        </p:blipFill>
        <p:spPr>
          <a:xfrm>
            <a:off x="3876675" y="5658485"/>
            <a:ext cx="579120" cy="228600"/>
          </a:xfrm>
          <a:prstGeom prst="rect">
            <a:avLst/>
          </a:prstGeom>
          <a:noFill/>
          <a:ln w="9525">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61975" y="1012190"/>
            <a:ext cx="5702935"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考点20　常见仪器的使用与药品的保存</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986790" y="2097405"/>
            <a:ext cx="5034280" cy="460375"/>
          </a:xfrm>
          <a:prstGeom prst="rect">
            <a:avLst/>
          </a:prstGeom>
          <a:noFill/>
        </p:spPr>
        <p:txBody>
          <a:bodyPr wrap="squar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可加热的仪器</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6" name="image24.jpeg"/>
          <p:cNvPicPr>
            <a:picLocks noChangeAspect="1"/>
          </p:cNvPicPr>
          <p:nvPr>
            <p:custDataLst>
              <p:tags r:id="rId1"/>
            </p:custDataLst>
          </p:nvPr>
        </p:nvPicPr>
        <p:blipFill>
          <a:blip r:embed="rId2"/>
          <a:stretch>
            <a:fillRect/>
          </a:stretch>
        </p:blipFill>
        <p:spPr>
          <a:xfrm>
            <a:off x="4001770" y="2894965"/>
            <a:ext cx="6892925" cy="2047875"/>
          </a:xfrm>
          <a:prstGeom prst="rect">
            <a:avLst/>
          </a:prstGeom>
        </p:spPr>
      </p:pic>
      <p:sp>
        <p:nvSpPr>
          <p:cNvPr id="5" name="文本框 4"/>
          <p:cNvSpPr txBox="1"/>
          <p:nvPr/>
        </p:nvSpPr>
        <p:spPr>
          <a:xfrm>
            <a:off x="1092835" y="3429000"/>
            <a:ext cx="2792730" cy="398780"/>
          </a:xfrm>
          <a:prstGeom prst="rect">
            <a:avLst/>
          </a:prstGeom>
          <a:noFill/>
        </p:spPr>
        <p:txBody>
          <a:bodyPr wrap="square" rtlCol="0">
            <a:spAutoFit/>
          </a:bodyPr>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直接加热仪器</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194175" y="2557780"/>
            <a:ext cx="1986280" cy="337185"/>
          </a:xfrm>
          <a:prstGeom prst="rect">
            <a:avLst/>
          </a:prstGeom>
          <a:noFill/>
        </p:spPr>
        <p:txBody>
          <a:bodyPr wrap="square" rtlCol="0">
            <a:noAutofit/>
          </a:bodyPr>
          <a:p>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1103630" y="4239260"/>
            <a:ext cx="10300335" cy="1773555"/>
          </a:xfrm>
          <a:prstGeom prst="rect">
            <a:avLst/>
          </a:prstGeom>
          <a:noFill/>
        </p:spPr>
        <p:txBody>
          <a:bodyPr wrap="square" rtlCol="0">
            <a:noAutofit/>
          </a:bodyPr>
          <a:p>
            <a:r>
              <a:rPr lang="en-US" altLang="zh-CN"/>
              <a:t>       </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02335" y="1097280"/>
            <a:ext cx="4371340" cy="398780"/>
          </a:xfrm>
          <a:prstGeom prst="rect">
            <a:avLst/>
          </a:prstGeom>
          <a:solidFill>
            <a:srgbClr val="FFC000"/>
          </a:solidFill>
        </p:spPr>
        <p:txBody>
          <a:bodyPr wrap="square" rtlCol="0">
            <a:spAutoFit/>
          </a:bodyPr>
          <a:p>
            <a:r>
              <a:rPr lang="zh-CN" altLang="en-US" sz="2000">
                <a:latin typeface="微软雅黑" panose="020B0503020204020204" pitchFamily="34" charset="-122"/>
                <a:ea typeface="微软雅黑" panose="020B0503020204020204" pitchFamily="34" charset="-122"/>
              </a:rPr>
              <a:t>归纳总结解答分离、提纯问题三步骤</a:t>
            </a:r>
            <a:endParaRPr lang="zh-CN" altLang="en-US" sz="2000">
              <a:latin typeface="微软雅黑" panose="020B0503020204020204" pitchFamily="34" charset="-122"/>
              <a:ea typeface="微软雅黑" panose="020B0503020204020204" pitchFamily="34" charset="-122"/>
            </a:endParaRPr>
          </a:p>
        </p:txBody>
      </p:sp>
      <p:sp>
        <p:nvSpPr>
          <p:cNvPr id="3" name="椭圆 2"/>
          <p:cNvSpPr/>
          <p:nvPr>
            <p:custDataLst>
              <p:tags r:id="rId1"/>
            </p:custDataLst>
          </p:nvPr>
        </p:nvSpPr>
        <p:spPr>
          <a:xfrm>
            <a:off x="2326640" y="1496060"/>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椭圆 3"/>
          <p:cNvSpPr/>
          <p:nvPr>
            <p:custDataLst>
              <p:tags r:id="rId2"/>
            </p:custDataLst>
          </p:nvPr>
        </p:nvSpPr>
        <p:spPr>
          <a:xfrm>
            <a:off x="2071370" y="1496060"/>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椭圆 4"/>
          <p:cNvSpPr/>
          <p:nvPr>
            <p:custDataLst>
              <p:tags r:id="rId3"/>
            </p:custDataLst>
          </p:nvPr>
        </p:nvSpPr>
        <p:spPr>
          <a:xfrm>
            <a:off x="2581910" y="1496060"/>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椭圆 5"/>
          <p:cNvSpPr/>
          <p:nvPr>
            <p:custDataLst>
              <p:tags r:id="rId4"/>
            </p:custDataLst>
          </p:nvPr>
        </p:nvSpPr>
        <p:spPr>
          <a:xfrm>
            <a:off x="2837180" y="1496060"/>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椭圆 6"/>
          <p:cNvSpPr/>
          <p:nvPr>
            <p:custDataLst>
              <p:tags r:id="rId5"/>
            </p:custDataLst>
          </p:nvPr>
        </p:nvSpPr>
        <p:spPr>
          <a:xfrm>
            <a:off x="3347720" y="1496060"/>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椭圆 7"/>
          <p:cNvSpPr/>
          <p:nvPr>
            <p:custDataLst>
              <p:tags r:id="rId6"/>
            </p:custDataLst>
          </p:nvPr>
        </p:nvSpPr>
        <p:spPr>
          <a:xfrm>
            <a:off x="3602990" y="1496060"/>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椭圆 8"/>
          <p:cNvSpPr/>
          <p:nvPr>
            <p:custDataLst>
              <p:tags r:id="rId7"/>
            </p:custDataLst>
          </p:nvPr>
        </p:nvSpPr>
        <p:spPr>
          <a:xfrm>
            <a:off x="3858260" y="1496060"/>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椭圆 9"/>
          <p:cNvSpPr/>
          <p:nvPr>
            <p:custDataLst>
              <p:tags r:id="rId8"/>
            </p:custDataLst>
          </p:nvPr>
        </p:nvSpPr>
        <p:spPr>
          <a:xfrm>
            <a:off x="4113530" y="1496060"/>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椭圆 10"/>
          <p:cNvSpPr/>
          <p:nvPr>
            <p:custDataLst>
              <p:tags r:id="rId9"/>
            </p:custDataLst>
          </p:nvPr>
        </p:nvSpPr>
        <p:spPr>
          <a:xfrm>
            <a:off x="4368800" y="1496060"/>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椭圆 11"/>
          <p:cNvSpPr/>
          <p:nvPr>
            <p:custDataLst>
              <p:tags r:id="rId10"/>
            </p:custDataLst>
          </p:nvPr>
        </p:nvSpPr>
        <p:spPr>
          <a:xfrm>
            <a:off x="4624070" y="1496060"/>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椭圆 12"/>
          <p:cNvSpPr/>
          <p:nvPr>
            <p:custDataLst>
              <p:tags r:id="rId11"/>
            </p:custDataLst>
          </p:nvPr>
        </p:nvSpPr>
        <p:spPr>
          <a:xfrm>
            <a:off x="4879340" y="1496060"/>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169" name="image157.jpeg"/>
          <p:cNvPicPr>
            <a:picLocks noChangeAspect="1"/>
          </p:cNvPicPr>
          <p:nvPr>
            <p:custDataLst>
              <p:tags r:id="rId12"/>
            </p:custDataLst>
          </p:nvPr>
        </p:nvPicPr>
        <p:blipFill>
          <a:blip r:embed="rId13"/>
          <a:stretch>
            <a:fillRect/>
          </a:stretch>
        </p:blipFill>
        <p:spPr>
          <a:xfrm>
            <a:off x="1578610" y="1952625"/>
            <a:ext cx="7868285" cy="3695700"/>
          </a:xfrm>
          <a:prstGeom prst="rect">
            <a:avLst/>
          </a:prstGeom>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38200" y="1149985"/>
            <a:ext cx="4679315"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4</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用化学沉淀法去除粗盐中的杂质离子</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937260" y="1548765"/>
            <a:ext cx="9573895" cy="1149985"/>
          </a:xfrm>
          <a:prstGeom prst="rect">
            <a:avLst/>
          </a:prstGeom>
          <a:noFill/>
        </p:spPr>
        <p:txBody>
          <a:bodyPr wrap="square" rtlCol="0">
            <a:noAutofit/>
          </a:bodyPr>
          <a:p>
            <a:r>
              <a:rPr lang="zh-CN" altLang="en-US">
                <a:latin typeface="微软雅黑" panose="020B0503020204020204" pitchFamily="34" charset="-122"/>
                <a:ea typeface="微软雅黑" panose="020B0503020204020204" pitchFamily="34" charset="-122"/>
                <a:cs typeface="微软雅黑" panose="020B0503020204020204" pitchFamily="34" charset="-122"/>
              </a:rPr>
              <a:t>粗盐中除NaCl外,还含有MgCl</a:t>
            </a:r>
            <a:r>
              <a:rPr lang="zh-CN" altLang="en-US"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a:latin typeface="微软雅黑" panose="020B0503020204020204" pitchFamily="34" charset="-122"/>
                <a:ea typeface="微软雅黑" panose="020B0503020204020204" pitchFamily="34" charset="-122"/>
                <a:cs typeface="微软雅黑" panose="020B0503020204020204" pitchFamily="34" charset="-122"/>
              </a:rPr>
              <a:t>、CaCl</a:t>
            </a:r>
            <a:r>
              <a:rPr lang="zh-CN" altLang="en-US"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a:latin typeface="微软雅黑" panose="020B0503020204020204" pitchFamily="34" charset="-122"/>
                <a:ea typeface="微软雅黑" panose="020B0503020204020204" pitchFamily="34" charset="-122"/>
                <a:cs typeface="微软雅黑" panose="020B0503020204020204" pitchFamily="34" charset="-122"/>
              </a:rPr>
              <a:t>、Na</a:t>
            </a:r>
            <a:r>
              <a:rPr lang="zh-CN" altLang="en-US"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a:latin typeface="微软雅黑" panose="020B0503020204020204" pitchFamily="34" charset="-122"/>
                <a:ea typeface="微软雅黑" panose="020B0503020204020204" pitchFamily="34" charset="-122"/>
                <a:cs typeface="微软雅黑" panose="020B0503020204020204" pitchFamily="34" charset="-122"/>
              </a:rPr>
              <a:t>SO</a:t>
            </a:r>
            <a:r>
              <a:rPr lang="zh-CN" altLang="en-US"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a:latin typeface="微软雅黑" panose="020B0503020204020204" pitchFamily="34" charset="-122"/>
                <a:ea typeface="微软雅黑" panose="020B0503020204020204" pitchFamily="34" charset="-122"/>
                <a:cs typeface="微软雅黑" panose="020B0503020204020204" pitchFamily="34" charset="-122"/>
              </a:rPr>
              <a:t>等杂质,制备精盐的工艺流程如图所示:</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8" name="文本框 107"/>
          <p:cNvSpPr txBox="1"/>
          <p:nvPr/>
        </p:nvSpPr>
        <p:spPr>
          <a:xfrm>
            <a:off x="1367790" y="3244850"/>
            <a:ext cx="651510" cy="368300"/>
          </a:xfrm>
          <a:prstGeom prst="rect">
            <a:avLst/>
          </a:prstGeom>
          <a:noFill/>
          <a:ln w="9525">
            <a:noFill/>
          </a:ln>
        </p:spPr>
        <p:txBody>
          <a:bodyPr wrap="square">
            <a:spAutoFit/>
          </a:bodyPr>
          <a:p>
            <a:pPr indent="0"/>
            <a:r>
              <a:rPr lang="zh-CN" b="0">
                <a:cs typeface="方正细等线_GBK" panose="03000509000000000000" charset="-122"/>
              </a:rPr>
              <a:t>粗盐</a:t>
            </a:r>
            <a:endParaRPr lang="zh-CN" altLang="en-US" b="0">
              <a:cs typeface="方正细等线_GBK" panose="03000509000000000000" charset="-122"/>
            </a:endParaRPr>
          </a:p>
        </p:txBody>
      </p:sp>
      <p:pic>
        <p:nvPicPr>
          <p:cNvPr id="172" name="image160.jpeg" descr="source:si_idm998707616;FounderCES"/>
          <p:cNvPicPr>
            <a:picLocks noChangeAspect="1"/>
          </p:cNvPicPr>
          <p:nvPr>
            <p:custDataLst>
              <p:tags r:id="rId1"/>
            </p:custDataLst>
          </p:nvPr>
        </p:nvPicPr>
        <p:blipFill>
          <a:blip r:embed="rId2"/>
          <a:stretch>
            <a:fillRect/>
          </a:stretch>
        </p:blipFill>
        <p:spPr>
          <a:xfrm>
            <a:off x="2019300" y="2977515"/>
            <a:ext cx="786765" cy="699135"/>
          </a:xfrm>
          <a:prstGeom prst="rect">
            <a:avLst/>
          </a:prstGeom>
        </p:spPr>
      </p:pic>
      <p:pic>
        <p:nvPicPr>
          <p:cNvPr id="174" name="image162.jpeg" descr="source:si_idm998671008;FounderCES"/>
          <p:cNvPicPr>
            <a:picLocks noChangeAspect="1"/>
          </p:cNvPicPr>
          <p:nvPr>
            <p:custDataLst>
              <p:tags r:id="rId3"/>
            </p:custDataLst>
          </p:nvPr>
        </p:nvPicPr>
        <p:blipFill>
          <a:blip r:embed="rId4"/>
          <a:stretch>
            <a:fillRect/>
          </a:stretch>
        </p:blipFill>
        <p:spPr>
          <a:xfrm>
            <a:off x="3842385" y="2871470"/>
            <a:ext cx="878205" cy="911225"/>
          </a:xfrm>
          <a:prstGeom prst="rect">
            <a:avLst/>
          </a:prstGeom>
        </p:spPr>
      </p:pic>
      <p:pic>
        <p:nvPicPr>
          <p:cNvPr id="173" name="image161.jpeg" descr="source:si_idm998692384;FounderCES"/>
          <p:cNvPicPr>
            <a:picLocks noChangeAspect="1"/>
          </p:cNvPicPr>
          <p:nvPr>
            <p:custDataLst>
              <p:tags r:id="rId5"/>
            </p:custDataLst>
          </p:nvPr>
        </p:nvPicPr>
        <p:blipFill>
          <a:blip r:embed="rId6"/>
          <a:stretch>
            <a:fillRect/>
          </a:stretch>
        </p:blipFill>
        <p:spPr>
          <a:xfrm>
            <a:off x="2910840" y="2871470"/>
            <a:ext cx="826770" cy="911225"/>
          </a:xfrm>
          <a:prstGeom prst="rect">
            <a:avLst/>
          </a:prstGeom>
        </p:spPr>
      </p:pic>
      <p:pic>
        <p:nvPicPr>
          <p:cNvPr id="175" name="image163.jpeg" descr="source:si_idm998665376;FounderCES"/>
          <p:cNvPicPr>
            <a:picLocks noChangeAspect="1"/>
          </p:cNvPicPr>
          <p:nvPr>
            <p:custDataLst>
              <p:tags r:id="rId7"/>
            </p:custDataLst>
          </p:nvPr>
        </p:nvPicPr>
        <p:blipFill>
          <a:blip r:embed="rId8"/>
          <a:stretch>
            <a:fillRect/>
          </a:stretch>
        </p:blipFill>
        <p:spPr>
          <a:xfrm>
            <a:off x="4825365" y="2871470"/>
            <a:ext cx="953135" cy="911860"/>
          </a:xfrm>
          <a:prstGeom prst="rect">
            <a:avLst/>
          </a:prstGeom>
        </p:spPr>
      </p:pic>
      <p:pic>
        <p:nvPicPr>
          <p:cNvPr id="176" name="image164.jpeg" descr="source:si_idm998641440;FounderCES"/>
          <p:cNvPicPr>
            <a:picLocks noChangeAspect="1"/>
          </p:cNvPicPr>
          <p:nvPr>
            <p:custDataLst>
              <p:tags r:id="rId9"/>
            </p:custDataLst>
          </p:nvPr>
        </p:nvPicPr>
        <p:blipFill>
          <a:blip r:embed="rId10"/>
          <a:stretch>
            <a:fillRect/>
          </a:stretch>
        </p:blipFill>
        <p:spPr>
          <a:xfrm>
            <a:off x="6751955" y="2186305"/>
            <a:ext cx="2509520" cy="1596390"/>
          </a:xfrm>
          <a:prstGeom prst="rect">
            <a:avLst/>
          </a:prstGeom>
        </p:spPr>
      </p:pic>
      <p:pic>
        <p:nvPicPr>
          <p:cNvPr id="9" name="图片 8" descr="QQ图片20240119001345"/>
          <p:cNvPicPr>
            <a:picLocks noChangeAspect="1"/>
          </p:cNvPicPr>
          <p:nvPr/>
        </p:nvPicPr>
        <p:blipFill>
          <a:blip r:embed="rId11"/>
          <a:stretch>
            <a:fillRect/>
          </a:stretch>
        </p:blipFill>
        <p:spPr>
          <a:xfrm>
            <a:off x="5795645" y="2871470"/>
            <a:ext cx="720090" cy="914400"/>
          </a:xfrm>
          <a:prstGeom prst="rect">
            <a:avLst/>
          </a:prstGeom>
        </p:spPr>
      </p:pic>
      <p:sp>
        <p:nvSpPr>
          <p:cNvPr id="10" name="文本框 9"/>
          <p:cNvSpPr txBox="1"/>
          <p:nvPr/>
        </p:nvSpPr>
        <p:spPr>
          <a:xfrm>
            <a:off x="2019300" y="3858260"/>
            <a:ext cx="3955415"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rPr>
              <a:t>粗盐提纯中的注意事项</a:t>
            </a:r>
            <a:endParaRPr lang="zh-CN" altLang="en-US" sz="2000">
              <a:latin typeface="微软雅黑" panose="020B0503020204020204" pitchFamily="34" charset="-122"/>
              <a:ea typeface="微软雅黑" panose="020B0503020204020204" pitchFamily="34" charset="-122"/>
            </a:endParaRPr>
          </a:p>
        </p:txBody>
      </p:sp>
      <p:pic>
        <p:nvPicPr>
          <p:cNvPr id="177" name="image165.jpeg"/>
          <p:cNvPicPr>
            <a:picLocks noChangeAspect="1"/>
          </p:cNvPicPr>
          <p:nvPr>
            <p:custDataLst>
              <p:tags r:id="rId12"/>
            </p:custDataLst>
          </p:nvPr>
        </p:nvPicPr>
        <p:blipFill>
          <a:blip r:embed="rId13"/>
          <a:stretch>
            <a:fillRect/>
          </a:stretch>
        </p:blipFill>
        <p:spPr>
          <a:xfrm>
            <a:off x="1125220" y="3955415"/>
            <a:ext cx="894080" cy="274320"/>
          </a:xfrm>
          <a:prstGeom prst="rect">
            <a:avLst/>
          </a:prstGeom>
        </p:spPr>
      </p:pic>
      <p:sp>
        <p:nvSpPr>
          <p:cNvPr id="13" name="文本框 12"/>
          <p:cNvSpPr txBox="1"/>
          <p:nvPr/>
        </p:nvSpPr>
        <p:spPr>
          <a:xfrm>
            <a:off x="1177925" y="4283075"/>
            <a:ext cx="9834880" cy="1842770"/>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(1)加入沉淀剂稍微过量的目的是保证完全去除溶液中的杂质离子,加入盐酸的目的是除去溶液中的C</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、OH</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,并调节溶液的pH。</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(2)步骤②和④不能颠倒,过量的BaCl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必须要用Na</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溶液除去,否则不能除去过量的钡离子。步骤⑤和步骤⑥的操作顺序不能颠倒,若在过滤前加入稀盐酸,会使生成的沉淀溶解,产生新的杂质。</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4" name="图片 13"/>
          <p:cNvPicPr/>
          <p:nvPr>
            <p:custDataLst>
              <p:tags r:id="rId14"/>
            </p:custDataLst>
          </p:nvPr>
        </p:nvPicPr>
        <p:blipFill>
          <a:blip r:embed="rId15"/>
          <a:stretch>
            <a:fillRect/>
          </a:stretch>
        </p:blipFill>
        <p:spPr>
          <a:xfrm>
            <a:off x="2707640" y="4601845"/>
            <a:ext cx="450215" cy="349250"/>
          </a:xfrm>
          <a:prstGeom prst="rect">
            <a:avLst/>
          </a:prstGeom>
          <a:noFill/>
          <a:ln w="9525">
            <a:noFill/>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29335" y="1160780"/>
            <a:ext cx="551815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考法1　分离(提纯)物质的物理方法选择</a:t>
            </a:r>
            <a:r>
              <a:rPr lang="zh-CN" altLang="en-US"/>
              <a:t>　</a:t>
            </a:r>
            <a:endParaRPr lang="zh-CN" altLang="en-US"/>
          </a:p>
        </p:txBody>
      </p:sp>
      <p:pic>
        <p:nvPicPr>
          <p:cNvPr id="180" name="image168.jpeg"/>
          <p:cNvPicPr>
            <a:picLocks noChangeAspect="1"/>
          </p:cNvPicPr>
          <p:nvPr>
            <p:custDataLst>
              <p:tags r:id="rId1"/>
            </p:custDataLst>
          </p:nvPr>
        </p:nvPicPr>
        <p:blipFill>
          <a:blip r:embed="rId2"/>
          <a:stretch>
            <a:fillRect/>
          </a:stretch>
        </p:blipFill>
        <p:spPr>
          <a:xfrm>
            <a:off x="6469380" y="1160780"/>
            <a:ext cx="807720" cy="461010"/>
          </a:xfrm>
          <a:prstGeom prst="rect">
            <a:avLst/>
          </a:prstGeom>
        </p:spPr>
      </p:pic>
      <p:sp>
        <p:nvSpPr>
          <p:cNvPr id="3" name="文本框 2"/>
          <p:cNvSpPr txBox="1"/>
          <p:nvPr/>
        </p:nvSpPr>
        <p:spPr>
          <a:xfrm>
            <a:off x="1125220" y="1872615"/>
            <a:ext cx="4064000"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“固+固”混合物的分离(或提纯)</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82" name="image170.jpeg"/>
          <p:cNvPicPr>
            <a:picLocks noChangeAspect="1"/>
          </p:cNvPicPr>
          <p:nvPr>
            <p:custDataLst>
              <p:tags r:id="rId3"/>
            </p:custDataLst>
          </p:nvPr>
        </p:nvPicPr>
        <p:blipFill>
          <a:blip r:embed="rId4"/>
          <a:stretch>
            <a:fillRect/>
          </a:stretch>
        </p:blipFill>
        <p:spPr>
          <a:xfrm>
            <a:off x="3712210" y="2470785"/>
            <a:ext cx="5247640" cy="2705100"/>
          </a:xfrm>
          <a:prstGeom prst="rect">
            <a:avLst/>
          </a:prstGeom>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06450" y="1405255"/>
            <a:ext cx="4064000"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“液+液”混合物的分离(或提纯)</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84" name="image172.jpeg"/>
          <p:cNvPicPr>
            <a:picLocks noChangeAspect="1"/>
          </p:cNvPicPr>
          <p:nvPr>
            <p:custDataLst>
              <p:tags r:id="rId1"/>
            </p:custDataLst>
          </p:nvPr>
        </p:nvPicPr>
        <p:blipFill>
          <a:blip r:embed="rId2"/>
          <a:stretch>
            <a:fillRect/>
          </a:stretch>
        </p:blipFill>
        <p:spPr>
          <a:xfrm>
            <a:off x="1706880" y="1883410"/>
            <a:ext cx="7188835" cy="1235710"/>
          </a:xfrm>
          <a:prstGeom prst="rect">
            <a:avLst/>
          </a:prstGeom>
        </p:spPr>
      </p:pic>
      <p:sp>
        <p:nvSpPr>
          <p:cNvPr id="4" name="文本框 3"/>
          <p:cNvSpPr txBox="1"/>
          <p:nvPr/>
        </p:nvSpPr>
        <p:spPr>
          <a:xfrm>
            <a:off x="806450" y="3348990"/>
            <a:ext cx="4383405"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3</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“固+液”混合物的分离(或提纯)</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86" name="image174.jpeg"/>
          <p:cNvPicPr>
            <a:picLocks noChangeAspect="1"/>
          </p:cNvPicPr>
          <p:nvPr>
            <p:custDataLst>
              <p:tags r:id="rId3"/>
            </p:custDataLst>
          </p:nvPr>
        </p:nvPicPr>
        <p:blipFill>
          <a:blip r:embed="rId4"/>
          <a:stretch>
            <a:fillRect/>
          </a:stretch>
        </p:blipFill>
        <p:spPr>
          <a:xfrm>
            <a:off x="1706880" y="3977640"/>
            <a:ext cx="8674100" cy="1246505"/>
          </a:xfrm>
          <a:prstGeom prst="rect">
            <a:avLst/>
          </a:prstGeom>
        </p:spPr>
      </p:pic>
      <p:sp>
        <p:nvSpPr>
          <p:cNvPr id="3" name="文本框 2"/>
          <p:cNvSpPr txBox="1"/>
          <p:nvPr/>
        </p:nvSpPr>
        <p:spPr>
          <a:xfrm>
            <a:off x="806450" y="980440"/>
            <a:ext cx="5528945"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考法1　分离(提纯)物质的物理方法选择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68020" y="1001395"/>
            <a:ext cx="3937000" cy="460375"/>
          </a:xfrm>
          <a:prstGeom prst="rect">
            <a:avLst/>
          </a:prstGeom>
          <a:noFill/>
        </p:spPr>
        <p:txBody>
          <a:bodyPr wrap="square" rtlCol="0">
            <a:spAutoFit/>
          </a:bodyPr>
          <a:p>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真题例1 </a:t>
            </a:r>
            <a:endPar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816610" y="1745615"/>
            <a:ext cx="10372725" cy="1315085"/>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[山东2022·9,2分]已知苯胺(液体)、苯甲酸(固体)微溶于水,苯胺盐酸盐易溶于水。实验室初步分离甲苯、苯胺、苯甲酸混合溶液的流程如下。下列说法正确的是(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88" name="image176.jpeg"/>
          <p:cNvPicPr>
            <a:picLocks noChangeAspect="1"/>
          </p:cNvPicPr>
          <p:nvPr>
            <p:custDataLst>
              <p:tags r:id="rId1"/>
            </p:custDataLst>
          </p:nvPr>
        </p:nvPicPr>
        <p:blipFill>
          <a:blip r:embed="rId2"/>
          <a:stretch>
            <a:fillRect/>
          </a:stretch>
        </p:blipFill>
        <p:spPr>
          <a:xfrm>
            <a:off x="2494915" y="2727960"/>
            <a:ext cx="5024755" cy="1402715"/>
          </a:xfrm>
          <a:prstGeom prst="rect">
            <a:avLst/>
          </a:prstGeom>
        </p:spPr>
      </p:pic>
      <p:sp>
        <p:nvSpPr>
          <p:cNvPr id="4" name="文本框 3"/>
          <p:cNvSpPr txBox="1"/>
          <p:nvPr/>
        </p:nvSpPr>
        <p:spPr>
          <a:xfrm>
            <a:off x="955040" y="4432300"/>
            <a:ext cx="9674860" cy="1591310"/>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A.苯胺既可与盐酸也可与NaOH溶液反应</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B.由①、③分别获取相应粗品时可采用相同的操作方法</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C.苯胺、甲苯、苯甲酸粗品依次由①、②、③获得</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D.①、②、③均为两相混合体系</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7762875" y="386080"/>
            <a:ext cx="4064000" cy="460375"/>
          </a:xfrm>
          <a:prstGeom prst="rect">
            <a:avLst/>
          </a:prstGeom>
          <a:noFill/>
        </p:spPr>
        <p:txBody>
          <a:bodyPr wrap="square" rtlCol="0">
            <a:spAutoFit/>
          </a:bodyPr>
          <a:p>
            <a:r>
              <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例题</a:t>
            </a:r>
            <a:r>
              <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P83</a:t>
            </a:r>
            <a:endPar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8665210" y="2073910"/>
            <a:ext cx="499110" cy="460375"/>
          </a:xfrm>
          <a:prstGeom prst="rect">
            <a:avLst/>
          </a:prstGeom>
          <a:noFill/>
        </p:spPr>
        <p:txBody>
          <a:bodyPr wrap="square" rtlCol="0">
            <a:spAutoFit/>
          </a:bodyPr>
          <a:p>
            <a:r>
              <a:rPr lang="en-US" altLang="zh-CN" sz="2400" b="1">
                <a:solidFill>
                  <a:srgbClr val="FF0000"/>
                </a:solidFill>
                <a:latin typeface="Times New Roman" panose="02020603050405020304" charset="0"/>
                <a:cs typeface="Times New Roman" panose="02020603050405020304" charset="0"/>
              </a:rPr>
              <a:t>C</a:t>
            </a:r>
            <a:endParaRPr lang="en-US" altLang="zh-CN" sz="2400" b="1">
              <a:solidFill>
                <a:srgbClr val="FF0000"/>
              </a:solidFill>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46175" y="1669415"/>
            <a:ext cx="9940925" cy="2819400"/>
          </a:xfrm>
          <a:prstGeom prst="rect">
            <a:avLst/>
          </a:prstGeom>
          <a:noFill/>
        </p:spPr>
        <p:txBody>
          <a:bodyPr wrap="square" rtlCol="0">
            <a:noAutofit/>
          </a:bodyPr>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解析】向甲苯、苯胺、苯甲酸的混合溶液中加入盐酸,盐酸将微溶于水的苯胺转化为易溶于水的苯胺盐酸盐,分液得到水相Ⅰ和有机相Ⅰ;向水相Ⅰ中加入NaOH溶液将苯胺盐酸盐转化为苯胺,分液得到苯胺粗品①;向有机相Ⅰ中加水洗涤除去混有的盐酸,分液得到废液和有机相Ⅱ;向有机相Ⅱ中加入Na</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溶液将微溶于水的苯甲酸转化为易溶于水的苯甲酸钠,分液得到甲苯粗品②和水相Ⅱ;向水相Ⅱ中加入盐酸,将苯甲酸钠转化为苯甲酸,经结晶或重结晶、过滤、洗涤、干燥得到苯甲酸粗品③。苯胺分子中含有氨基,能与盐酸反应,但不能与NaOH溶液反应,A错误;得到苯胺粗品①的分离方法为分液,得到苯甲酸粗品③的分离方法为结晶或重结晶,获取两者的操作方法不同,B错误;苯胺、甲苯、苯甲酸粗品依次由①、②、③获得,C正确;②为单一有机相,不是两相混合体系,D错误。</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34085" y="1086485"/>
            <a:ext cx="5911215" cy="466725"/>
          </a:xfrm>
          <a:prstGeom prst="rect">
            <a:avLst/>
          </a:prstGeom>
        </p:spPr>
        <p:style>
          <a:lnRef idx="0">
            <a:srgbClr val="FFFFFF"/>
          </a:lnRef>
          <a:fillRef idx="1">
            <a:schemeClr val="accent1"/>
          </a:fillRef>
          <a:effectRef idx="0">
            <a:srgbClr val="FFFFFF"/>
          </a:effectRef>
          <a:fontRef idx="minor">
            <a:schemeClr val="lt1"/>
          </a:fontRef>
        </p:style>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考法2　化学方法进行物质提纯的设计思路</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1156970" y="1649095"/>
            <a:ext cx="6527165" cy="611505"/>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物质除杂时遵循的“四原则”和“三必须”</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91" name="image179.jpeg"/>
          <p:cNvPicPr>
            <a:picLocks noChangeAspect="1"/>
          </p:cNvPicPr>
          <p:nvPr>
            <p:custDataLst>
              <p:tags r:id="rId1"/>
            </p:custDataLst>
          </p:nvPr>
        </p:nvPicPr>
        <p:blipFill>
          <a:blip r:embed="rId2"/>
          <a:stretch>
            <a:fillRect/>
          </a:stretch>
        </p:blipFill>
        <p:spPr>
          <a:xfrm>
            <a:off x="2884170" y="2175510"/>
            <a:ext cx="5415280" cy="1668145"/>
          </a:xfrm>
          <a:prstGeom prst="rect">
            <a:avLst/>
          </a:prstGeom>
        </p:spPr>
      </p:pic>
      <p:sp>
        <p:nvSpPr>
          <p:cNvPr id="4" name="文本框 3"/>
          <p:cNvSpPr txBox="1"/>
          <p:nvPr/>
        </p:nvSpPr>
        <p:spPr>
          <a:xfrm>
            <a:off x="1156335" y="4145280"/>
            <a:ext cx="4330065"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物质提纯的设计思路</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93" name="image181.jpeg"/>
          <p:cNvPicPr>
            <a:picLocks noChangeAspect="1"/>
          </p:cNvPicPr>
          <p:nvPr>
            <p:custDataLst>
              <p:tags r:id="rId3"/>
            </p:custDataLst>
          </p:nvPr>
        </p:nvPicPr>
        <p:blipFill>
          <a:blip r:embed="rId4"/>
          <a:stretch>
            <a:fillRect/>
          </a:stretch>
        </p:blipFill>
        <p:spPr>
          <a:xfrm>
            <a:off x="2884805" y="4543425"/>
            <a:ext cx="5494020" cy="1447800"/>
          </a:xfrm>
          <a:prstGeom prst="rect">
            <a:avLst/>
          </a:prstGeom>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71880" y="1097280"/>
            <a:ext cx="4064000" cy="460375"/>
          </a:xfrm>
          <a:prstGeom prst="rect">
            <a:avLst/>
          </a:prstGeom>
          <a:noFill/>
        </p:spPr>
        <p:txBody>
          <a:bodyPr wrap="square" rtlCol="0">
            <a:spAutoFit/>
          </a:bodyPr>
          <a:p>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真题例2</a:t>
            </a:r>
            <a:endPar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1252220" y="1649730"/>
            <a:ext cx="10195560" cy="193802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[海南2023·3,2分]下列气体除杂(括号里为杂质)操作所选用的试剂合理的是	(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A.CO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(HCl):饱和Na</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溶液</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B.NH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O):碱石灰</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C.C</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H</a:t>
            </a:r>
            <a:r>
              <a:rPr lang="zh-CN" altLang="en-US" sz="2000" baseline="-25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S):酸性KMnO</a:t>
            </a:r>
            <a:r>
              <a:rPr lang="zh-CN" altLang="en-US" sz="2000" baseline="-25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溶液</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D.C</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(SO</a:t>
            </a:r>
            <a:r>
              <a:rPr lang="zh-CN" altLang="en-US" sz="2000" baseline="-25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):P</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10</a:t>
            </a:r>
            <a:endPar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8646160" y="413385"/>
            <a:ext cx="4064000" cy="460375"/>
          </a:xfrm>
          <a:prstGeom prst="rect">
            <a:avLst/>
          </a:prstGeom>
          <a:noFill/>
        </p:spPr>
        <p:txBody>
          <a:bodyPr wrap="square" rtlCol="0">
            <a:spAutoFit/>
          </a:bodyPr>
          <a:p>
            <a:r>
              <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例题</a:t>
            </a:r>
            <a:r>
              <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P83</a:t>
            </a:r>
            <a:endPar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9759315" y="1649730"/>
            <a:ext cx="393065" cy="460375"/>
          </a:xfrm>
          <a:prstGeom prst="rect">
            <a:avLst/>
          </a:prstGeom>
          <a:noFill/>
        </p:spPr>
        <p:txBody>
          <a:bodyPr wrap="square" rtlCol="0">
            <a:spAutoFit/>
          </a:bodyPr>
          <a:p>
            <a:r>
              <a:rPr lang="en-US" altLang="zh-CN" sz="2400" b="1">
                <a:solidFill>
                  <a:srgbClr val="FF0000"/>
                </a:solidFill>
                <a:latin typeface="Times New Roman" panose="02020603050405020304" charset="0"/>
                <a:cs typeface="Times New Roman" panose="02020603050405020304" charset="0"/>
              </a:rPr>
              <a:t>B</a:t>
            </a:r>
            <a:endParaRPr lang="en-US" altLang="zh-CN" sz="2400" b="1">
              <a:solidFill>
                <a:srgbClr val="FF0000"/>
              </a:solidFill>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44880" y="1680845"/>
            <a:ext cx="10138410" cy="2964180"/>
          </a:xfrm>
          <a:prstGeom prst="rect">
            <a:avLst/>
          </a:prstGeom>
          <a:noFill/>
        </p:spPr>
        <p:txBody>
          <a:bodyPr wrap="square" rtlCol="0">
            <a:noAutofit/>
          </a:bodyPr>
          <a:p>
            <a:pPr indent="0" fontAlgn="auto">
              <a:lnSpc>
                <a:spcPts val="296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【解析】二氧化碳、氯化氢均能与碳酸钠溶液反应,A错误;氨气和碱石灰不反应,水能被碱石灰吸收,B正确;酸性高锰酸钾溶液会氧化乙炔,C错误;P</a:t>
            </a:r>
            <a:r>
              <a:rPr lang="zh-CN" altLang="en-US" sz="2400" baseline="-25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O</a:t>
            </a:r>
            <a:r>
              <a:rPr lang="zh-CN" altLang="en-US" sz="2400" baseline="-2500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和SO</a:t>
            </a:r>
            <a:r>
              <a:rPr lang="zh-CN" altLang="en-US" sz="24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均为酸性氧化物,相互不反应,不能用P</a:t>
            </a:r>
            <a:r>
              <a:rPr lang="zh-CN" altLang="en-US" sz="2400" baseline="-2500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O</a:t>
            </a:r>
            <a:r>
              <a:rPr lang="zh-CN" altLang="en-US" sz="2400" baseline="-2500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除去SO</a:t>
            </a:r>
            <a:r>
              <a:rPr lang="zh-CN" altLang="en-US" sz="24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,D错误。</a:t>
            </a:r>
            <a:endParaRPr lang="zh-CN" altLang="en-US" sz="240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custDataLst>
                  <p:tags r:id="rId1"/>
                </p:custDataLst>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4" name="弧形 23"/>
              <p:cNvSpPr/>
              <p:nvPr>
                <p:custDataLst>
                  <p:tags r:id="rId2"/>
                </p:custDataLst>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custDataLst>
                <p:tags r:id="rId3"/>
              </p:custDataLst>
            </p:nvPr>
          </p:nvSpPr>
          <p:spPr>
            <a:xfrm>
              <a:off x="-334011" y="2342515"/>
              <a:ext cx="2100896" cy="2003969"/>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4800" dirty="0">
                  <a:latin typeface="+mj-lt"/>
                  <a:ea typeface="黑体" panose="02010609060101010101" charset="-122"/>
                  <a:cs typeface="+mj-lt"/>
                </a:rPr>
                <a:t>24</a:t>
              </a:r>
              <a:endParaRPr lang="en-US" altLang="zh-CN" sz="4800" dirty="0">
                <a:latin typeface="+mj-lt"/>
                <a:ea typeface="黑体" panose="02010609060101010101" charset="-122"/>
                <a:cs typeface="+mj-lt"/>
              </a:endParaRPr>
            </a:p>
          </p:txBody>
        </p:sp>
      </p:grpSp>
      <p:sp>
        <p:nvSpPr>
          <p:cNvPr id="2" name="文本框 1"/>
          <p:cNvSpPr txBox="1"/>
          <p:nvPr/>
        </p:nvSpPr>
        <p:spPr>
          <a:xfrm>
            <a:off x="4131310" y="2987675"/>
            <a:ext cx="6096000" cy="1216660"/>
          </a:xfrm>
          <a:prstGeom prst="rect">
            <a:avLst/>
          </a:prstGeom>
          <a:noFill/>
        </p:spPr>
        <p:txBody>
          <a:bodyPr wrap="square" rtlCol="0" anchor="t">
            <a:noAutofit/>
          </a:bodyPr>
          <a:p>
            <a:pPr algn="ctr"/>
            <a:r>
              <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考点</a:t>
            </a:r>
            <a:r>
              <a:rPr lang="en-US" altLang="zh-CN"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24</a:t>
            </a:r>
            <a:endPar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r>
              <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常见气体的制备</a:t>
            </a:r>
            <a:endPar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08380" y="1087120"/>
            <a:ext cx="4149090" cy="697230"/>
          </a:xfrm>
          <a:prstGeom prst="rect">
            <a:avLst/>
          </a:prstGeom>
          <a:noFill/>
        </p:spPr>
        <p:txBody>
          <a:bodyPr wrap="square" rtlCol="0">
            <a:no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垫陶土网加热仪器</a:t>
            </a:r>
            <a:endParaRPr lang="zh-CN" altLang="en-US" sz="2400"/>
          </a:p>
        </p:txBody>
      </p:sp>
      <p:pic>
        <p:nvPicPr>
          <p:cNvPr id="37" name="image25.jpeg"/>
          <p:cNvPicPr>
            <a:picLocks noChangeAspect="1"/>
          </p:cNvPicPr>
          <p:nvPr>
            <p:custDataLst>
              <p:tags r:id="rId1"/>
            </p:custDataLst>
          </p:nvPr>
        </p:nvPicPr>
        <p:blipFill>
          <a:blip r:embed="rId2"/>
          <a:stretch>
            <a:fillRect/>
          </a:stretch>
        </p:blipFill>
        <p:spPr>
          <a:xfrm>
            <a:off x="2994025" y="1710690"/>
            <a:ext cx="5167630" cy="1118870"/>
          </a:xfrm>
          <a:prstGeom prst="rect">
            <a:avLst/>
          </a:prstGeom>
        </p:spPr>
      </p:pic>
      <p:sp>
        <p:nvSpPr>
          <p:cNvPr id="4" name="文本框 3"/>
          <p:cNvSpPr txBox="1"/>
          <p:nvPr/>
        </p:nvSpPr>
        <p:spPr>
          <a:xfrm>
            <a:off x="1082675" y="3147060"/>
            <a:ext cx="9575800" cy="1124585"/>
          </a:xfrm>
          <a:prstGeom prst="rect">
            <a:avLst/>
          </a:prstGeom>
          <a:noFill/>
        </p:spPr>
        <p:txBody>
          <a:bodyPr wrap="square" rtlCol="0">
            <a:noAutofit/>
          </a:bodyPr>
          <a:p>
            <a:pPr indent="0" fontAlgn="auto">
              <a:lnSpc>
                <a:spcPts val="2700"/>
              </a:lnSpc>
            </a:pPr>
            <a:r>
              <a:rPr lang="en-US" altLang="zh-CN">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蒸馏烧瓶使用方法:①加热时,加沸石防止暴沸;②液体加入量不超过容积的,不少于容积的;③蒸馏(分馏)时,温度计水银球在支管口处。</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三颈烧瓶使用方法:注入的液体不超过其容积的。</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endParaRPr lang="zh-CN" altLang="en-US" sz="2000"/>
          </a:p>
        </p:txBody>
      </p:sp>
      <p:sp>
        <p:nvSpPr>
          <p:cNvPr id="5" name="文本框 4"/>
          <p:cNvSpPr txBox="1"/>
          <p:nvPr/>
        </p:nvSpPr>
        <p:spPr>
          <a:xfrm>
            <a:off x="1177925" y="4464050"/>
            <a:ext cx="1253490" cy="368300"/>
          </a:xfrm>
          <a:prstGeom prst="rect">
            <a:avLst/>
          </a:prstGeom>
          <a:solidFill>
            <a:srgbClr val="FFC000"/>
          </a:solidFill>
        </p:spPr>
        <p:txBody>
          <a:bodyPr wrap="square" rtlCol="0">
            <a:spAutoFit/>
          </a:bodyPr>
          <a:p>
            <a:r>
              <a:rPr lang="en-US" altLang="zh-CN">
                <a:latin typeface="微软雅黑" panose="020B0503020204020204" pitchFamily="34" charset="-122"/>
                <a:ea typeface="微软雅黑" panose="020B0503020204020204" pitchFamily="34" charset="-122"/>
                <a:sym typeface="+mn-ea"/>
              </a:rPr>
              <a:t>归纳总结</a:t>
            </a:r>
            <a:endParaRPr lang="zh-CN" altLang="en-US"/>
          </a:p>
        </p:txBody>
      </p:sp>
      <p:sp>
        <p:nvSpPr>
          <p:cNvPr id="6" name="文本框 5"/>
          <p:cNvSpPr txBox="1"/>
          <p:nvPr/>
        </p:nvSpPr>
        <p:spPr>
          <a:xfrm>
            <a:off x="1008380" y="4961255"/>
            <a:ext cx="9841230" cy="1807210"/>
          </a:xfrm>
          <a:prstGeom prst="rect">
            <a:avLst/>
          </a:prstGeom>
          <a:noFill/>
        </p:spPr>
        <p:txBody>
          <a:bodyPr wrap="square" rtlCol="0">
            <a:noAutofit/>
          </a:bodyPr>
          <a:p>
            <a:pPr indent="0" fontAlgn="auto">
              <a:lnSpc>
                <a:spcPts val="2660"/>
              </a:lnSpc>
            </a:pPr>
            <a:r>
              <a:rPr lang="en-US" altLang="zh-CN">
                <a:sym typeface="+mn-ea"/>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(1)玻璃制的大底容器加热时,必须垫陶土网,带精密刻度的容器不可加热,如量筒、容量瓶等。(2)加热熔融NaOH固体不能用瓷坩埚、Al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坩埚,因为NaOH会和SiO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、Al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反应。</a:t>
            </a:r>
            <a:endParaRPr lang="zh-CN" altLang="en-US" sz="200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45515" y="1140460"/>
            <a:ext cx="4275455" cy="661670"/>
          </a:xfrm>
          <a:prstGeom prst="rect">
            <a:avLst/>
          </a:prstGeom>
          <a:noFill/>
        </p:spPr>
        <p:txBody>
          <a:bodyPr wrap="square" rtlCol="0">
            <a:no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常见气体的发生装置</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表格 2"/>
          <p:cNvGraphicFramePr/>
          <p:nvPr>
            <p:custDataLst>
              <p:tags r:id="rId1"/>
            </p:custDataLst>
          </p:nvPr>
        </p:nvGraphicFramePr>
        <p:xfrm>
          <a:off x="2078355" y="1731645"/>
          <a:ext cx="7281545" cy="4304665"/>
        </p:xfrm>
        <a:graphic>
          <a:graphicData uri="http://schemas.openxmlformats.org/drawingml/2006/table">
            <a:tbl>
              <a:tblPr/>
              <a:tblGrid>
                <a:gridCol w="1419860"/>
                <a:gridCol w="3689985"/>
                <a:gridCol w="2171700"/>
              </a:tblGrid>
              <a:tr h="427990">
                <a:tc>
                  <a:txBody>
                    <a:bodyPr/>
                    <a:p>
                      <a:pPr indent="0" algn="ctr">
                        <a:buNone/>
                      </a:pPr>
                      <a:r>
                        <a:rPr lang="en-US" sz="2000" b="0">
                          <a:latin typeface="微软雅黑" panose="020B0503020204020204" pitchFamily="34" charset="-122"/>
                          <a:ea typeface="微软雅黑" panose="020B0503020204020204" pitchFamily="34" charset="-122"/>
                          <a:cs typeface="Calibri" panose="020F0502020204030204" charset="0"/>
                        </a:rPr>
                        <a:t>类型</a:t>
                      </a:r>
                      <a:endParaRPr lang="en-US" altLang="en-US" sz="2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Calibri" panose="020F0502020204030204" charset="0"/>
                        </a:rPr>
                        <a:t>发生装置</a:t>
                      </a:r>
                      <a:endParaRPr lang="en-US" altLang="en-US" sz="20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Calibri" panose="020F0502020204030204" charset="0"/>
                        </a:rPr>
                        <a:t>制备气体</a:t>
                      </a:r>
                      <a:endParaRPr lang="en-US" altLang="en-US" sz="2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779145">
                <a:tc>
                  <a:txBody>
                    <a:bodyPr/>
                    <a:p>
                      <a:pPr indent="0" algn="ctr">
                        <a:buNone/>
                      </a:pPr>
                      <a:r>
                        <a:rPr lang="en-US" sz="2000" b="0">
                          <a:latin typeface="微软雅黑" panose="020B0503020204020204" pitchFamily="34" charset="-122"/>
                          <a:ea typeface="微软雅黑" panose="020B0503020204020204" pitchFamily="34" charset="-122"/>
                          <a:cs typeface="微软雅黑" panose="020B0503020204020204" pitchFamily="34" charset="-122"/>
                        </a:rPr>
                        <a:t>固体+</a:t>
                      </a:r>
                      <a:r>
                        <a:rPr lang="en-US" sz="2000" b="0">
                          <a:latin typeface="微软雅黑" panose="020B0503020204020204" pitchFamily="34" charset="-122"/>
                          <a:ea typeface="微软雅黑" panose="020B0503020204020204" pitchFamily="34" charset="-122"/>
                          <a:cs typeface="微软雅黑" panose="020B0503020204020204" pitchFamily="34" charset="-122"/>
                        </a:rPr>
                        <a:t>固体(加热)</a:t>
                      </a:r>
                      <a:endParaRPr lang="en-US" altLang="en-US" sz="20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微软雅黑" panose="020B0503020204020204" pitchFamily="34" charset="-122"/>
                        </a:rPr>
                        <a:t> ①</a:t>
                      </a:r>
                      <a:endParaRPr lang="en-US" altLang="en-US" sz="20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微软雅黑" panose="020B0503020204020204" pitchFamily="34" charset="-122"/>
                        </a:rPr>
                        <a:t>O</a:t>
                      </a:r>
                      <a:r>
                        <a:rPr lang="en-US" sz="20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2000" b="0">
                          <a:latin typeface="微软雅黑" panose="020B0503020204020204" pitchFamily="34" charset="-122"/>
                          <a:ea typeface="微软雅黑" panose="020B0503020204020204" pitchFamily="34" charset="-122"/>
                          <a:cs typeface="微软雅黑" panose="020B0503020204020204" pitchFamily="34" charset="-122"/>
                        </a:rPr>
                        <a:t>、NH</a:t>
                      </a:r>
                      <a:r>
                        <a:rPr lang="en-US" sz="2000" b="0" baseline="-25000">
                          <a:latin typeface="微软雅黑" panose="020B0503020204020204" pitchFamily="34" charset="-122"/>
                          <a:ea typeface="微软雅黑" panose="020B0503020204020204" pitchFamily="34" charset="-122"/>
                          <a:cs typeface="微软雅黑" panose="020B0503020204020204" pitchFamily="34" charset="-122"/>
                        </a:rPr>
                        <a:t>3</a:t>
                      </a:r>
                      <a:r>
                        <a:rPr lang="en-US" sz="2000" b="0">
                          <a:latin typeface="微软雅黑" panose="020B0503020204020204" pitchFamily="34" charset="-122"/>
                          <a:ea typeface="微软雅黑" panose="020B0503020204020204" pitchFamily="34" charset="-122"/>
                          <a:cs typeface="微软雅黑" panose="020B0503020204020204" pitchFamily="34" charset="-122"/>
                        </a:rPr>
                        <a:t>等</a:t>
                      </a:r>
                      <a:endParaRPr lang="en-US" altLang="en-US" sz="20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410335">
                <a:tc>
                  <a:txBody>
                    <a:bodyPr/>
                    <a:p>
                      <a:pPr indent="0" algn="ctr">
                        <a:buNone/>
                      </a:pPr>
                      <a:r>
                        <a:rPr lang="en-US" sz="2000" b="0">
                          <a:latin typeface="微软雅黑" panose="020B0503020204020204" pitchFamily="34" charset="-122"/>
                          <a:ea typeface="微软雅黑" panose="020B0503020204020204" pitchFamily="34" charset="-122"/>
                          <a:cs typeface="微软雅黑" panose="020B0503020204020204" pitchFamily="34" charset="-122"/>
                        </a:rPr>
                        <a:t>固体+液体或液体+</a:t>
                      </a:r>
                      <a:r>
                        <a:rPr lang="en-US" sz="2000" b="0">
                          <a:latin typeface="微软雅黑" panose="020B0503020204020204" pitchFamily="34" charset="-122"/>
                          <a:ea typeface="微软雅黑" panose="020B0503020204020204" pitchFamily="34" charset="-122"/>
                          <a:cs typeface="微软雅黑" panose="020B0503020204020204" pitchFamily="34" charset="-122"/>
                        </a:rPr>
                        <a:t>液体(加热)</a:t>
                      </a:r>
                      <a:endParaRPr lang="en-US" altLang="en-US" sz="20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微软雅黑" panose="020B0503020204020204" pitchFamily="34" charset="-122"/>
                        </a:rPr>
                        <a:t> 　　②</a:t>
                      </a:r>
                      <a:r>
                        <a:rPr lang="en-US" sz="2000" b="0">
                          <a:latin typeface="微软雅黑" panose="020B0503020204020204" pitchFamily="34" charset="-122"/>
                          <a:ea typeface="微软雅黑" panose="020B0503020204020204" pitchFamily="34" charset="-122"/>
                          <a:cs typeface="微软雅黑" panose="020B0503020204020204" pitchFamily="34" charset="-122"/>
                        </a:rPr>
                        <a:t>　　　③　　④</a:t>
                      </a:r>
                      <a:endParaRPr lang="en-US" altLang="en-US" sz="20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微软雅黑" panose="020B0503020204020204" pitchFamily="34" charset="-122"/>
                        </a:rPr>
                        <a:t>Cl</a:t>
                      </a:r>
                      <a:r>
                        <a:rPr lang="en-US" sz="20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2000" b="0">
                          <a:latin typeface="微软雅黑" panose="020B0503020204020204" pitchFamily="34" charset="-122"/>
                          <a:ea typeface="微软雅黑" panose="020B0503020204020204" pitchFamily="34" charset="-122"/>
                          <a:cs typeface="微软雅黑" panose="020B0503020204020204" pitchFamily="34" charset="-122"/>
                        </a:rPr>
                        <a:t>、C</a:t>
                      </a:r>
                      <a:r>
                        <a:rPr lang="en-US" sz="20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2000" b="0">
                          <a:latin typeface="微软雅黑" panose="020B0503020204020204" pitchFamily="34" charset="-122"/>
                          <a:ea typeface="微软雅黑" panose="020B0503020204020204" pitchFamily="34" charset="-122"/>
                          <a:cs typeface="微软雅黑" panose="020B0503020204020204" pitchFamily="34" charset="-122"/>
                        </a:rPr>
                        <a:t>H</a:t>
                      </a:r>
                      <a:r>
                        <a:rPr lang="en-US" sz="2000" b="0" baseline="-25000">
                          <a:latin typeface="微软雅黑" panose="020B0503020204020204" pitchFamily="34" charset="-122"/>
                          <a:ea typeface="微软雅黑" panose="020B0503020204020204" pitchFamily="34" charset="-122"/>
                          <a:cs typeface="微软雅黑" panose="020B0503020204020204" pitchFamily="34" charset="-122"/>
                        </a:rPr>
                        <a:t>4</a:t>
                      </a:r>
                      <a:r>
                        <a:rPr lang="en-US" sz="2000" b="0">
                          <a:latin typeface="微软雅黑" panose="020B0503020204020204" pitchFamily="34" charset="-122"/>
                          <a:ea typeface="微软雅黑" panose="020B0503020204020204" pitchFamily="34" charset="-122"/>
                          <a:cs typeface="微软雅黑" panose="020B0503020204020204" pitchFamily="34" charset="-122"/>
                        </a:rPr>
                        <a:t>、HCl等</a:t>
                      </a:r>
                      <a:endParaRPr lang="en-US" altLang="en-US" sz="20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687195">
                <a:tc>
                  <a:txBody>
                    <a:bodyPr/>
                    <a:p>
                      <a:pPr indent="0" algn="ctr">
                        <a:buNone/>
                      </a:pPr>
                      <a:r>
                        <a:rPr lang="en-US" sz="2000" b="0">
                          <a:latin typeface="微软雅黑" panose="020B0503020204020204" pitchFamily="34" charset="-122"/>
                          <a:ea typeface="微软雅黑" panose="020B0503020204020204" pitchFamily="34" charset="-122"/>
                          <a:cs typeface="微软雅黑" panose="020B0503020204020204" pitchFamily="34" charset="-122"/>
                        </a:rPr>
                        <a:t>固体+</a:t>
                      </a:r>
                      <a:r>
                        <a:rPr lang="en-US" sz="2000" b="0">
                          <a:latin typeface="微软雅黑" panose="020B0503020204020204" pitchFamily="34" charset="-122"/>
                          <a:ea typeface="微软雅黑" panose="020B0503020204020204" pitchFamily="34" charset="-122"/>
                          <a:cs typeface="微软雅黑" panose="020B0503020204020204" pitchFamily="34" charset="-122"/>
                        </a:rPr>
                        <a:t>液体(不加热)</a:t>
                      </a:r>
                      <a:endParaRPr lang="en-US" altLang="en-US" sz="20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微软雅黑" panose="020B0503020204020204" pitchFamily="34" charset="-122"/>
                        </a:rPr>
                        <a:t> 　⑤</a:t>
                      </a:r>
                      <a:r>
                        <a:rPr lang="en-US" sz="2000" b="0">
                          <a:latin typeface="微软雅黑" panose="020B0503020204020204" pitchFamily="34" charset="-122"/>
                          <a:ea typeface="微软雅黑" panose="020B0503020204020204" pitchFamily="34" charset="-122"/>
                          <a:cs typeface="微软雅黑" panose="020B0503020204020204" pitchFamily="34" charset="-122"/>
                        </a:rPr>
                        <a:t>　　　⑥　　　⑦</a:t>
                      </a:r>
                      <a:endParaRPr lang="en-US" sz="2000" b="0">
                        <a:latin typeface="微软雅黑" panose="020B0503020204020204" pitchFamily="34" charset="-122"/>
                        <a:ea typeface="微软雅黑" panose="020B0503020204020204" pitchFamily="34" charset="-122"/>
                        <a:cs typeface="微软雅黑" panose="020B0503020204020204" pitchFamily="34" charset="-122"/>
                      </a:endParaRPr>
                    </a:p>
                    <a:p>
                      <a:pPr indent="0" algn="ctr">
                        <a:buNone/>
                      </a:pPr>
                      <a:endParaRPr lang="en-US" sz="2000" b="0">
                        <a:latin typeface="微软雅黑" panose="020B0503020204020204" pitchFamily="34" charset="-122"/>
                        <a:ea typeface="微软雅黑" panose="020B0503020204020204" pitchFamily="34" charset="-122"/>
                        <a:cs typeface="微软雅黑" panose="020B0503020204020204" pitchFamily="34" charset="-122"/>
                      </a:endParaRPr>
                    </a:p>
                    <a:p>
                      <a:pPr indent="0" algn="ctr">
                        <a:buNone/>
                      </a:pPr>
                      <a:r>
                        <a:rPr lang="en-US" sz="2000" b="0">
                          <a:latin typeface="微软雅黑" panose="020B0503020204020204" pitchFamily="34" charset="-122"/>
                          <a:ea typeface="微软雅黑" panose="020B0503020204020204" pitchFamily="34" charset="-122"/>
                          <a:cs typeface="微软雅黑" panose="020B0503020204020204" pitchFamily="34" charset="-122"/>
                        </a:rPr>
                        <a:t>固体为块状时,⑤⑥⑦均可</a:t>
                      </a:r>
                      <a:r>
                        <a:rPr lang="en-US" sz="2000" b="0">
                          <a:latin typeface="微软雅黑" panose="020B0503020204020204" pitchFamily="34" charset="-122"/>
                          <a:ea typeface="微软雅黑" panose="020B0503020204020204" pitchFamily="34" charset="-122"/>
                          <a:cs typeface="微软雅黑" panose="020B0503020204020204" pitchFamily="34" charset="-122"/>
                        </a:rPr>
                        <a:t>;固体为粉末时,⑤</a:t>
                      </a:r>
                      <a:r>
                        <a:rPr lang="en-US" sz="2000" b="0">
                          <a:latin typeface="微软雅黑" panose="020B0503020204020204" pitchFamily="34" charset="-122"/>
                          <a:ea typeface="微软雅黑" panose="020B0503020204020204" pitchFamily="34" charset="-122"/>
                          <a:cs typeface="微软雅黑" panose="020B0503020204020204" pitchFamily="34" charset="-122"/>
                        </a:rPr>
                        <a:t>可,⑥⑦不可</a:t>
                      </a:r>
                      <a:endParaRPr lang="en-US" altLang="en-US" sz="20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2000" b="0">
                          <a:latin typeface="微软雅黑" panose="020B0503020204020204" pitchFamily="34" charset="-122"/>
                          <a:ea typeface="微软雅黑" panose="020B0503020204020204" pitchFamily="34" charset="-122"/>
                          <a:cs typeface="微软雅黑" panose="020B0503020204020204" pitchFamily="34" charset="-122"/>
                        </a:rPr>
                        <a:t>H</a:t>
                      </a:r>
                      <a:r>
                        <a:rPr lang="en-US" sz="20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2000" b="0">
                          <a:latin typeface="微软雅黑" panose="020B0503020204020204" pitchFamily="34" charset="-122"/>
                          <a:ea typeface="微软雅黑" panose="020B0503020204020204" pitchFamily="34" charset="-122"/>
                          <a:cs typeface="微软雅黑" panose="020B0503020204020204" pitchFamily="34" charset="-122"/>
                        </a:rPr>
                        <a:t>、H</a:t>
                      </a:r>
                      <a:r>
                        <a:rPr lang="en-US" sz="20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2000" b="0">
                          <a:latin typeface="微软雅黑" panose="020B0503020204020204" pitchFamily="34" charset="-122"/>
                          <a:ea typeface="微软雅黑" panose="020B0503020204020204" pitchFamily="34" charset="-122"/>
                          <a:cs typeface="微软雅黑" panose="020B0503020204020204" pitchFamily="34" charset="-122"/>
                        </a:rPr>
                        <a:t>S、CO</a:t>
                      </a:r>
                      <a:r>
                        <a:rPr lang="en-US" sz="20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2000" b="0">
                          <a:latin typeface="微软雅黑" panose="020B0503020204020204" pitchFamily="34" charset="-122"/>
                          <a:ea typeface="微软雅黑" panose="020B0503020204020204" pitchFamily="34" charset="-122"/>
                          <a:cs typeface="微软雅黑" panose="020B0503020204020204" pitchFamily="34" charset="-122"/>
                        </a:rPr>
                        <a:t>、NO</a:t>
                      </a:r>
                      <a:r>
                        <a:rPr lang="en-US" sz="20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2000" b="0">
                          <a:latin typeface="微软雅黑" panose="020B0503020204020204" pitchFamily="34" charset="-122"/>
                          <a:ea typeface="微软雅黑" panose="020B0503020204020204" pitchFamily="34" charset="-122"/>
                          <a:cs typeface="微软雅黑" panose="020B0503020204020204" pitchFamily="34" charset="-122"/>
                        </a:rPr>
                        <a:t>、C</a:t>
                      </a:r>
                      <a:r>
                        <a:rPr lang="en-US" sz="20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2000" b="0">
                          <a:latin typeface="微软雅黑" panose="020B0503020204020204" pitchFamily="34" charset="-122"/>
                          <a:ea typeface="微软雅黑" panose="020B0503020204020204" pitchFamily="34" charset="-122"/>
                          <a:cs typeface="微软雅黑" panose="020B0503020204020204" pitchFamily="34" charset="-122"/>
                        </a:rPr>
                        <a:t>H</a:t>
                      </a:r>
                      <a:r>
                        <a:rPr lang="en-US" sz="20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2000" b="0">
                          <a:latin typeface="微软雅黑" panose="020B0503020204020204" pitchFamily="34" charset="-122"/>
                          <a:ea typeface="微软雅黑" panose="020B0503020204020204" pitchFamily="34" charset="-122"/>
                          <a:cs typeface="微软雅黑" panose="020B0503020204020204" pitchFamily="34" charset="-122"/>
                        </a:rPr>
                        <a:t>、SO</a:t>
                      </a:r>
                      <a:r>
                        <a:rPr lang="en-US" sz="20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2000" b="0">
                          <a:latin typeface="微软雅黑" panose="020B0503020204020204" pitchFamily="34" charset="-122"/>
                          <a:ea typeface="微软雅黑" panose="020B0503020204020204" pitchFamily="34" charset="-122"/>
                          <a:cs typeface="微软雅黑" panose="020B0503020204020204" pitchFamily="34" charset="-122"/>
                        </a:rPr>
                        <a:t>、NO等</a:t>
                      </a:r>
                      <a:endParaRPr lang="en-US" altLang="en-US" sz="20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pic>
        <p:nvPicPr>
          <p:cNvPr id="4" name="图片 3"/>
          <p:cNvPicPr/>
          <p:nvPr/>
        </p:nvPicPr>
        <p:blipFill>
          <a:blip r:embed="rId2"/>
          <a:stretch>
            <a:fillRect/>
          </a:stretch>
        </p:blipFill>
        <p:spPr>
          <a:xfrm>
            <a:off x="3988435" y="2183130"/>
            <a:ext cx="1075690" cy="694055"/>
          </a:xfrm>
          <a:prstGeom prst="rect">
            <a:avLst/>
          </a:prstGeom>
          <a:noFill/>
          <a:ln w="9525">
            <a:noFill/>
          </a:ln>
        </p:spPr>
      </p:pic>
      <p:pic>
        <p:nvPicPr>
          <p:cNvPr id="8" name="图片 7"/>
          <p:cNvPicPr/>
          <p:nvPr/>
        </p:nvPicPr>
        <p:blipFill>
          <a:blip r:embed="rId3"/>
          <a:stretch>
            <a:fillRect/>
          </a:stretch>
        </p:blipFill>
        <p:spPr>
          <a:xfrm>
            <a:off x="3988435" y="3155950"/>
            <a:ext cx="627380" cy="1043940"/>
          </a:xfrm>
          <a:prstGeom prst="rect">
            <a:avLst/>
          </a:prstGeom>
          <a:noFill/>
          <a:ln w="9525">
            <a:noFill/>
          </a:ln>
        </p:spPr>
      </p:pic>
      <p:pic>
        <p:nvPicPr>
          <p:cNvPr id="674" name="image662.jpeg"/>
          <p:cNvPicPr>
            <a:picLocks noChangeAspect="1"/>
          </p:cNvPicPr>
          <p:nvPr>
            <p:custDataLst>
              <p:tags r:id="rId4"/>
            </p:custDataLst>
          </p:nvPr>
        </p:nvPicPr>
        <p:blipFill>
          <a:blip r:embed="rId5"/>
          <a:stretch>
            <a:fillRect/>
          </a:stretch>
        </p:blipFill>
        <p:spPr>
          <a:xfrm>
            <a:off x="4874260" y="3156585"/>
            <a:ext cx="706120" cy="1044575"/>
          </a:xfrm>
          <a:prstGeom prst="rect">
            <a:avLst/>
          </a:prstGeom>
        </p:spPr>
      </p:pic>
      <p:pic>
        <p:nvPicPr>
          <p:cNvPr id="675" name="image663.jpeg"/>
          <p:cNvPicPr>
            <a:picLocks noChangeAspect="1"/>
          </p:cNvPicPr>
          <p:nvPr>
            <p:custDataLst>
              <p:tags r:id="rId6"/>
            </p:custDataLst>
          </p:nvPr>
        </p:nvPicPr>
        <p:blipFill>
          <a:blip r:embed="rId7"/>
          <a:stretch>
            <a:fillRect/>
          </a:stretch>
        </p:blipFill>
        <p:spPr>
          <a:xfrm>
            <a:off x="5955665" y="3156585"/>
            <a:ext cx="443865" cy="1044575"/>
          </a:xfrm>
          <a:prstGeom prst="rect">
            <a:avLst/>
          </a:prstGeom>
        </p:spPr>
      </p:pic>
      <p:pic>
        <p:nvPicPr>
          <p:cNvPr id="676" name="image664.jpeg"/>
          <p:cNvPicPr>
            <a:picLocks noChangeAspect="1"/>
          </p:cNvPicPr>
          <p:nvPr>
            <p:custDataLst>
              <p:tags r:id="rId8"/>
            </p:custDataLst>
          </p:nvPr>
        </p:nvPicPr>
        <p:blipFill>
          <a:blip r:embed="rId9"/>
          <a:stretch>
            <a:fillRect/>
          </a:stretch>
        </p:blipFill>
        <p:spPr>
          <a:xfrm>
            <a:off x="3721735" y="4478655"/>
            <a:ext cx="584200" cy="683895"/>
          </a:xfrm>
          <a:prstGeom prst="rect">
            <a:avLst/>
          </a:prstGeom>
        </p:spPr>
      </p:pic>
      <p:pic>
        <p:nvPicPr>
          <p:cNvPr id="677" name="image665.jpeg"/>
          <p:cNvPicPr>
            <a:picLocks noChangeAspect="1"/>
          </p:cNvPicPr>
          <p:nvPr>
            <p:custDataLst>
              <p:tags r:id="rId10"/>
            </p:custDataLst>
          </p:nvPr>
        </p:nvPicPr>
        <p:blipFill>
          <a:blip r:embed="rId11"/>
          <a:stretch>
            <a:fillRect/>
          </a:stretch>
        </p:blipFill>
        <p:spPr>
          <a:xfrm>
            <a:off x="4808220" y="4398645"/>
            <a:ext cx="509270" cy="763905"/>
          </a:xfrm>
          <a:prstGeom prst="rect">
            <a:avLst/>
          </a:prstGeom>
        </p:spPr>
      </p:pic>
      <p:pic>
        <p:nvPicPr>
          <p:cNvPr id="678" name="image666.jpeg"/>
          <p:cNvPicPr>
            <a:picLocks noChangeAspect="1"/>
          </p:cNvPicPr>
          <p:nvPr>
            <p:custDataLst>
              <p:tags r:id="rId12"/>
            </p:custDataLst>
          </p:nvPr>
        </p:nvPicPr>
        <p:blipFill>
          <a:blip r:embed="rId13"/>
          <a:stretch>
            <a:fillRect/>
          </a:stretch>
        </p:blipFill>
        <p:spPr>
          <a:xfrm>
            <a:off x="5819775" y="4398645"/>
            <a:ext cx="495300" cy="784225"/>
          </a:xfrm>
          <a:prstGeom prst="rect">
            <a:avLst/>
          </a:prstGeom>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65835" y="1224915"/>
            <a:ext cx="4871085"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气体净化的原理、装置与方法</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99" name="image187.jpeg"/>
          <p:cNvPicPr>
            <a:picLocks noChangeAspect="1"/>
          </p:cNvPicPr>
          <p:nvPr>
            <p:custDataLst>
              <p:tags r:id="rId1"/>
            </p:custDataLst>
          </p:nvPr>
        </p:nvPicPr>
        <p:blipFill>
          <a:blip r:embed="rId2"/>
          <a:stretch>
            <a:fillRect/>
          </a:stretch>
        </p:blipFill>
        <p:spPr>
          <a:xfrm>
            <a:off x="1109345" y="1958340"/>
            <a:ext cx="3765550" cy="1301115"/>
          </a:xfrm>
          <a:prstGeom prst="rect">
            <a:avLst/>
          </a:prstGeom>
        </p:spPr>
      </p:pic>
      <p:pic>
        <p:nvPicPr>
          <p:cNvPr id="200" name="image188.jpeg"/>
          <p:cNvPicPr>
            <a:picLocks noChangeAspect="1"/>
          </p:cNvPicPr>
          <p:nvPr>
            <p:custDataLst>
              <p:tags r:id="rId3"/>
            </p:custDataLst>
          </p:nvPr>
        </p:nvPicPr>
        <p:blipFill>
          <a:blip r:embed="rId4"/>
          <a:stretch>
            <a:fillRect/>
          </a:stretch>
        </p:blipFill>
        <p:spPr>
          <a:xfrm>
            <a:off x="5836920" y="1990090"/>
            <a:ext cx="3797300" cy="1273810"/>
          </a:xfrm>
          <a:prstGeom prst="rect">
            <a:avLst/>
          </a:prstGeom>
        </p:spPr>
      </p:pic>
      <p:sp>
        <p:nvSpPr>
          <p:cNvPr id="4" name="文本框 3"/>
          <p:cNvSpPr txBox="1"/>
          <p:nvPr/>
        </p:nvSpPr>
        <p:spPr>
          <a:xfrm>
            <a:off x="1109345" y="3568700"/>
            <a:ext cx="9241155" cy="3554730"/>
          </a:xfrm>
          <a:prstGeom prst="rect">
            <a:avLst/>
          </a:prstGeom>
          <a:noFill/>
        </p:spPr>
        <p:txBody>
          <a:bodyPr wrap="square" rtlCol="0">
            <a:noAutofit/>
          </a:bodyPr>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(1)易溶于水或能与水反应且不生成其他气体的杂质可用水吸收。如H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(HCl)、N</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(NH</a:t>
            </a:r>
            <a:r>
              <a:rPr lang="zh-CN" altLang="en-US" sz="2000" baseline="-25000">
                <a:effectLst/>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)、NO(NO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)(括号内为杂质气体,下同),可将混合气体通过盛水装置(如图甲)除去。</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(2)酸性杂质用碱性吸收剂来吸收;碱性杂质用酸性吸收剂来吸收。如CO(CO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),可将混合气体通过盛NaOH溶液的装置(如图甲)或通过盛碱石灰的装置(如图乙、丙)来除去杂质。</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9" name="image187.jpeg"/>
          <p:cNvPicPr>
            <a:picLocks noChangeAspect="1"/>
          </p:cNvPicPr>
          <p:nvPr>
            <p:custDataLst>
              <p:tags r:id="rId1"/>
            </p:custDataLst>
          </p:nvPr>
        </p:nvPicPr>
        <p:blipFill>
          <a:blip r:embed="rId2"/>
          <a:stretch>
            <a:fillRect/>
          </a:stretch>
        </p:blipFill>
        <p:spPr>
          <a:xfrm>
            <a:off x="1077595" y="1469390"/>
            <a:ext cx="3765550" cy="1301115"/>
          </a:xfrm>
          <a:prstGeom prst="rect">
            <a:avLst/>
          </a:prstGeom>
        </p:spPr>
      </p:pic>
      <p:sp>
        <p:nvSpPr>
          <p:cNvPr id="4" name="文本框 3"/>
          <p:cNvSpPr txBox="1"/>
          <p:nvPr>
            <p:custDataLst>
              <p:tags r:id="rId3"/>
            </p:custDataLst>
          </p:nvPr>
        </p:nvSpPr>
        <p:spPr>
          <a:xfrm>
            <a:off x="6370955" y="2286000"/>
            <a:ext cx="4064000" cy="368300"/>
          </a:xfrm>
          <a:prstGeom prst="rect">
            <a:avLst/>
          </a:prstGeom>
          <a:noFill/>
        </p:spPr>
        <p:txBody>
          <a:bodyPr wrap="square" rtlCol="0">
            <a:spAutoFit/>
          </a:bodyPr>
          <a:p>
            <a:endParaRPr lang="zh-CN" altLang="en-US"/>
          </a:p>
        </p:txBody>
      </p:sp>
      <p:pic>
        <p:nvPicPr>
          <p:cNvPr id="200" name="image188.jpeg"/>
          <p:cNvPicPr>
            <a:picLocks noChangeAspect="1"/>
          </p:cNvPicPr>
          <p:nvPr>
            <p:custDataLst>
              <p:tags r:id="rId4"/>
            </p:custDataLst>
          </p:nvPr>
        </p:nvPicPr>
        <p:blipFill>
          <a:blip r:embed="rId5"/>
          <a:stretch>
            <a:fillRect/>
          </a:stretch>
        </p:blipFill>
        <p:spPr>
          <a:xfrm>
            <a:off x="5836920" y="1496695"/>
            <a:ext cx="3797300" cy="1273810"/>
          </a:xfrm>
          <a:prstGeom prst="rect">
            <a:avLst/>
          </a:prstGeom>
        </p:spPr>
      </p:pic>
      <p:sp>
        <p:nvSpPr>
          <p:cNvPr id="5" name="文本框 4"/>
          <p:cNvSpPr txBox="1"/>
          <p:nvPr/>
        </p:nvSpPr>
        <p:spPr>
          <a:xfrm>
            <a:off x="1078230" y="3157855"/>
            <a:ext cx="9017000" cy="3914140"/>
          </a:xfrm>
          <a:prstGeom prst="rect">
            <a:avLst/>
          </a:prstGeom>
          <a:noFill/>
        </p:spPr>
        <p:txBody>
          <a:bodyPr wrap="square" rtlCol="0">
            <a:noAutofit/>
          </a:bodyPr>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(3)还原性杂质可用氧化性较强的物质作吸收剂来吸收或转化;氧化性杂质可用还原性较强的物质作吸收剂来吸收或转化。例如CO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(CO),可将混合气体通过盛灼热CuO的装置(如图丁)来除去杂质。</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(4)选用能与气体中的杂质反应生成难溶性物质或可溶性物质的试剂作吸收剂来除去杂质。如O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S),可将混合气体通过盛有CuSO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溶液的装置(如图甲)除去杂质。</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(5)水为杂质时可用干燥剂吸收。</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43610" y="1071245"/>
            <a:ext cx="3317240" cy="398780"/>
          </a:xfrm>
          <a:prstGeom prst="rect">
            <a:avLst/>
          </a:prstGeom>
          <a:solidFill>
            <a:srgbClr val="FFC000"/>
          </a:solidFill>
          <a:ln w="9525">
            <a:noFill/>
          </a:ln>
        </p:spPr>
        <p:txBody>
          <a:bodyPr wrap="square">
            <a:spAutoFit/>
          </a:bodyPr>
          <a:p>
            <a:pPr indent="0"/>
            <a:r>
              <a:rPr lang="zh-CN" sz="2000" b="0">
                <a:latin typeface="微软雅黑" panose="020B0503020204020204" pitchFamily="34" charset="-122"/>
                <a:ea typeface="微软雅黑" panose="020B0503020204020204" pitchFamily="34" charset="-122"/>
                <a:cs typeface="方正兰亭中黑_GBK" panose="02000000000000000000" charset="-122"/>
              </a:rPr>
              <a:t>归纳总结常用干燥剂及性质</a:t>
            </a:r>
            <a:r>
              <a:rPr lang="zh-CN" b="0">
                <a:cs typeface="方正书宋_GBK" panose="03000509000000000000" charset="-122"/>
              </a:rPr>
              <a:t>　</a:t>
            </a:r>
            <a:endParaRPr lang="zh-CN" altLang="en-US" b="0">
              <a:cs typeface="方正书宋_GBK" panose="03000509000000000000" charset="-122"/>
            </a:endParaRPr>
          </a:p>
        </p:txBody>
      </p:sp>
      <p:sp>
        <p:nvSpPr>
          <p:cNvPr id="4" name="椭圆 3"/>
          <p:cNvSpPr/>
          <p:nvPr>
            <p:custDataLst>
              <p:tags r:id="rId1"/>
            </p:custDataLst>
          </p:nvPr>
        </p:nvSpPr>
        <p:spPr>
          <a:xfrm>
            <a:off x="3874770" y="1482725"/>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椭圆 1"/>
          <p:cNvSpPr/>
          <p:nvPr>
            <p:custDataLst>
              <p:tags r:id="rId2"/>
            </p:custDataLst>
          </p:nvPr>
        </p:nvSpPr>
        <p:spPr>
          <a:xfrm>
            <a:off x="2644140" y="1470025"/>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椭圆 2"/>
          <p:cNvSpPr/>
          <p:nvPr>
            <p:custDataLst>
              <p:tags r:id="rId3"/>
            </p:custDataLst>
          </p:nvPr>
        </p:nvSpPr>
        <p:spPr>
          <a:xfrm>
            <a:off x="2898140" y="1470025"/>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椭圆 4"/>
          <p:cNvSpPr/>
          <p:nvPr>
            <p:custDataLst>
              <p:tags r:id="rId4"/>
            </p:custDataLst>
          </p:nvPr>
        </p:nvSpPr>
        <p:spPr>
          <a:xfrm>
            <a:off x="3152140" y="1470025"/>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椭圆 5"/>
          <p:cNvSpPr/>
          <p:nvPr>
            <p:custDataLst>
              <p:tags r:id="rId5"/>
            </p:custDataLst>
          </p:nvPr>
        </p:nvSpPr>
        <p:spPr>
          <a:xfrm>
            <a:off x="3386455" y="1470025"/>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椭圆 6"/>
          <p:cNvSpPr/>
          <p:nvPr>
            <p:custDataLst>
              <p:tags r:id="rId6"/>
            </p:custDataLst>
          </p:nvPr>
        </p:nvSpPr>
        <p:spPr>
          <a:xfrm>
            <a:off x="3683635" y="1470025"/>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椭圆 7"/>
          <p:cNvSpPr/>
          <p:nvPr>
            <p:custDataLst>
              <p:tags r:id="rId7"/>
            </p:custDataLst>
          </p:nvPr>
        </p:nvSpPr>
        <p:spPr>
          <a:xfrm>
            <a:off x="2112645" y="1470025"/>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椭圆 8"/>
          <p:cNvSpPr/>
          <p:nvPr>
            <p:custDataLst>
              <p:tags r:id="rId8"/>
            </p:custDataLst>
          </p:nvPr>
        </p:nvSpPr>
        <p:spPr>
          <a:xfrm>
            <a:off x="2409825" y="1470025"/>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aphicFrame>
        <p:nvGraphicFramePr>
          <p:cNvPr id="10" name="表格 9"/>
          <p:cNvGraphicFramePr/>
          <p:nvPr>
            <p:custDataLst>
              <p:tags r:id="rId9"/>
            </p:custDataLst>
          </p:nvPr>
        </p:nvGraphicFramePr>
        <p:xfrm>
          <a:off x="1101090" y="1683385"/>
          <a:ext cx="9140190" cy="3221990"/>
        </p:xfrm>
        <a:graphic>
          <a:graphicData uri="http://schemas.openxmlformats.org/drawingml/2006/table">
            <a:tbl>
              <a:tblPr/>
              <a:tblGrid>
                <a:gridCol w="1425575"/>
                <a:gridCol w="890270"/>
                <a:gridCol w="1246505"/>
                <a:gridCol w="2496185"/>
                <a:gridCol w="3081655"/>
              </a:tblGrid>
              <a:tr h="303530">
                <a:tc gridSpan="3">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干燥剂</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hMerge="1">
                  <a:tcP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tcPr>
                </a:tc>
                <a:tc hMerge="1">
                  <a:tcPr>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tcPr>
                </a:tc>
                <a:tc rowSpan="2">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不能干燥的气体</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cap="flat">
                      <a:noFill/>
                    </a:lnB>
                    <a:lnTlToBr>
                      <a:noFill/>
                    </a:lnTlToBr>
                    <a:lnBlToTr>
                      <a:noFill/>
                    </a:lnBlToTr>
                    <a:noFill/>
                  </a:tcPr>
                </a:tc>
                <a:tc rowSpan="2">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备注</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cap="flat">
                      <a:noFill/>
                    </a:lnB>
                    <a:lnTlToBr>
                      <a:noFill/>
                    </a:lnTlToBr>
                    <a:lnBlToTr>
                      <a:noFill/>
                    </a:lnBlToTr>
                    <a:noFill/>
                  </a:tcPr>
                </a:tc>
              </a:tr>
              <a:tr h="303530">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名称</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状态</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性质</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vMerge="1">
                  <a:tcPr>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B cap="flat">
                      <a:noFill/>
                    </a:lnB>
                  </a:tcPr>
                </a:tc>
                <a:tc vMerge="1">
                  <a:tcPr>
                    <a:lnL w="12700" cap="flat" cmpd="sng">
                      <a:solidFill>
                        <a:srgbClr val="999999"/>
                      </a:solidFill>
                      <a:prstDash val="dash"/>
                      <a:headEnd type="none" w="med" len="med"/>
                      <a:tailEnd type="none" w="med" len="med"/>
                    </a:lnL>
                    <a:lnR cap="flat">
                      <a:noFill/>
                    </a:lnR>
                    <a:lnB cap="flat">
                      <a:noFill/>
                    </a:lnB>
                  </a:tcPr>
                </a:tc>
              </a:tr>
              <a:tr h="577850">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浓硫酸</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液态</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酸性、强氧化性</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碱性</a:t>
                      </a:r>
                      <a:r>
                        <a:rPr lang="en-US" sz="1800" b="0">
                          <a:latin typeface="微软雅黑" panose="020B0503020204020204" pitchFamily="34" charset="-122"/>
                          <a:ea typeface="微软雅黑" panose="020B0503020204020204" pitchFamily="34" charset="-122"/>
                          <a:cs typeface="微软雅黑" panose="020B0503020204020204" pitchFamily="34" charset="-122"/>
                        </a:rPr>
                        <a:t>:NH</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3</a:t>
                      </a:r>
                      <a:r>
                        <a:rPr lang="en-US" sz="1800" b="0">
                          <a:latin typeface="微软雅黑" panose="020B0503020204020204" pitchFamily="34" charset="-122"/>
                          <a:ea typeface="微软雅黑" panose="020B0503020204020204" pitchFamily="34" charset="-122"/>
                          <a:cs typeface="微软雅黑" panose="020B0503020204020204" pitchFamily="34" charset="-122"/>
                        </a:rPr>
                        <a:t>还原性</a:t>
                      </a:r>
                      <a:r>
                        <a:rPr lang="en-US" sz="1800" b="0">
                          <a:latin typeface="微软雅黑" panose="020B0503020204020204" pitchFamily="34" charset="-122"/>
                          <a:ea typeface="微软雅黑" panose="020B0503020204020204" pitchFamily="34" charset="-122"/>
                          <a:cs typeface="微软雅黑" panose="020B0503020204020204" pitchFamily="34" charset="-122"/>
                        </a:rPr>
                        <a:t>:H</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800" b="0">
                          <a:latin typeface="微软雅黑" panose="020B0503020204020204" pitchFamily="34" charset="-122"/>
                          <a:ea typeface="微软雅黑" panose="020B0503020204020204" pitchFamily="34" charset="-122"/>
                          <a:cs typeface="微软雅黑" panose="020B0503020204020204" pitchFamily="34" charset="-122"/>
                        </a:rPr>
                        <a:t>S</a:t>
                      </a:r>
                      <a:r>
                        <a:rPr lang="en-US" sz="1800" b="0">
                          <a:latin typeface="微软雅黑" panose="020B0503020204020204" pitchFamily="34" charset="-122"/>
                          <a:ea typeface="微软雅黑" panose="020B0503020204020204" pitchFamily="34" charset="-122"/>
                          <a:cs typeface="微软雅黑" panose="020B0503020204020204" pitchFamily="34" charset="-122"/>
                        </a:rPr>
                        <a:t>、HBr</a:t>
                      </a:r>
                      <a:r>
                        <a:rPr lang="en-US" sz="1800" b="0">
                          <a:latin typeface="微软雅黑" panose="020B0503020204020204" pitchFamily="34" charset="-122"/>
                          <a:ea typeface="微软雅黑" panose="020B0503020204020204" pitchFamily="34" charset="-122"/>
                          <a:cs typeface="微软雅黑" panose="020B0503020204020204" pitchFamily="34" charset="-122"/>
                        </a:rPr>
                        <a:t>、HI</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cap="flat">
                      <a:noFill/>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仍可干燥一些还原性气体(</a:t>
                      </a:r>
                      <a:r>
                        <a:rPr lang="en-US" sz="1800" b="0">
                          <a:latin typeface="微软雅黑" panose="020B0503020204020204" pitchFamily="34" charset="-122"/>
                          <a:ea typeface="微软雅黑" panose="020B0503020204020204" pitchFamily="34" charset="-122"/>
                          <a:cs typeface="微软雅黑" panose="020B0503020204020204" pitchFamily="34" charset="-122"/>
                        </a:rPr>
                        <a:t>如H</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800" b="0">
                          <a:latin typeface="微软雅黑" panose="020B0503020204020204" pitchFamily="34" charset="-122"/>
                          <a:ea typeface="微软雅黑" panose="020B0503020204020204" pitchFamily="34" charset="-122"/>
                          <a:cs typeface="微软雅黑" panose="020B0503020204020204" pitchFamily="34" charset="-122"/>
                        </a:rPr>
                        <a:t>、CO</a:t>
                      </a:r>
                      <a:r>
                        <a:rPr lang="en-US" sz="1800" b="0">
                          <a:latin typeface="微软雅黑" panose="020B0503020204020204" pitchFamily="34" charset="-122"/>
                          <a:ea typeface="微软雅黑" panose="020B0503020204020204" pitchFamily="34" charset="-122"/>
                          <a:cs typeface="微软雅黑" panose="020B0503020204020204" pitchFamily="34" charset="-122"/>
                        </a:rPr>
                        <a:t>、SO</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800" b="0">
                          <a:latin typeface="微软雅黑" panose="020B0503020204020204" pitchFamily="34" charset="-122"/>
                          <a:ea typeface="微软雅黑" panose="020B0503020204020204" pitchFamily="34" charset="-122"/>
                          <a:cs typeface="微软雅黑" panose="020B0503020204020204" pitchFamily="34" charset="-122"/>
                        </a:rPr>
                        <a:t>、C</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800" b="0">
                          <a:latin typeface="微软雅黑" panose="020B0503020204020204" pitchFamily="34" charset="-122"/>
                          <a:ea typeface="微软雅黑" panose="020B0503020204020204" pitchFamily="34" charset="-122"/>
                          <a:cs typeface="微软雅黑" panose="020B0503020204020204" pitchFamily="34" charset="-122"/>
                        </a:rPr>
                        <a:t>H</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800" b="0">
                          <a:latin typeface="微软雅黑" panose="020B0503020204020204" pitchFamily="34" charset="-122"/>
                          <a:ea typeface="微软雅黑" panose="020B0503020204020204" pitchFamily="34" charset="-122"/>
                          <a:cs typeface="微软雅黑" panose="020B0503020204020204" pitchFamily="34" charset="-122"/>
                        </a:rPr>
                        <a:t>、C</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800" b="0">
                          <a:latin typeface="微软雅黑" panose="020B0503020204020204" pitchFamily="34" charset="-122"/>
                          <a:ea typeface="微软雅黑" panose="020B0503020204020204" pitchFamily="34" charset="-122"/>
                          <a:cs typeface="微软雅黑" panose="020B0503020204020204" pitchFamily="34" charset="-122"/>
                        </a:rPr>
                        <a:t>H</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4</a:t>
                      </a:r>
                      <a:r>
                        <a:rPr lang="en-US" sz="1800" b="0">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cap="flat">
                      <a:noFill/>
                    </a:lnT>
                    <a:lnB w="12700" cap="flat" cmpd="sng">
                      <a:solidFill>
                        <a:srgbClr val="999999"/>
                      </a:solidFill>
                      <a:prstDash val="dash"/>
                      <a:headEnd type="none" w="med" len="med"/>
                      <a:tailEnd type="none" w="med" len="med"/>
                    </a:lnB>
                    <a:lnTlToBr>
                      <a:noFill/>
                    </a:lnTlToBr>
                    <a:lnBlToTr>
                      <a:noFill/>
                    </a:lnBlToTr>
                    <a:noFill/>
                  </a:tcPr>
                </a:tc>
              </a:tr>
              <a:tr h="303530">
                <a:tc>
                  <a:txBody>
                    <a:bodyPr/>
                    <a:p>
                      <a:pPr indent="0" algn="ctr">
                        <a:buNone/>
                      </a:pPr>
                      <a:r>
                        <a:rPr lang="en-US" sz="1800" b="0">
                          <a:latin typeface="微软雅黑" panose="020B0503020204020204" pitchFamily="34" charset="-122"/>
                          <a:ea typeface="微软雅黑" panose="020B0503020204020204" pitchFamily="34" charset="-122"/>
                          <a:cs typeface="NEU-BZ" charset="0"/>
                        </a:rPr>
                        <a:t>P</a:t>
                      </a:r>
                      <a:r>
                        <a:rPr lang="en-US" sz="1800" b="0" baseline="-25000">
                          <a:latin typeface="微软雅黑" panose="020B0503020204020204" pitchFamily="34" charset="-122"/>
                          <a:ea typeface="微软雅黑" panose="020B0503020204020204" pitchFamily="34" charset="-122"/>
                          <a:cs typeface="NEU-BZ" charset="0"/>
                        </a:rPr>
                        <a:t>2</a:t>
                      </a:r>
                      <a:r>
                        <a:rPr lang="en-US" sz="1800" b="0">
                          <a:latin typeface="微软雅黑" panose="020B0503020204020204" pitchFamily="34" charset="-122"/>
                          <a:ea typeface="微软雅黑" panose="020B0503020204020204" pitchFamily="34" charset="-122"/>
                          <a:cs typeface="NEU-BZ" charset="0"/>
                        </a:rPr>
                        <a:t>O</a:t>
                      </a:r>
                      <a:r>
                        <a:rPr lang="en-US" sz="1800" b="0" baseline="-25000">
                          <a:latin typeface="微软雅黑" panose="020B0503020204020204" pitchFamily="34" charset="-122"/>
                          <a:ea typeface="微软雅黑" panose="020B0503020204020204" pitchFamily="34" charset="-122"/>
                          <a:cs typeface="NEU-BZ" charset="0"/>
                        </a:rPr>
                        <a:t>5</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固态</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酸性</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碱性</a:t>
                      </a:r>
                      <a:r>
                        <a:rPr lang="en-US" sz="1800" b="0">
                          <a:latin typeface="微软雅黑" panose="020B0503020204020204" pitchFamily="34" charset="-122"/>
                          <a:ea typeface="微软雅黑" panose="020B0503020204020204" pitchFamily="34" charset="-122"/>
                          <a:cs typeface="微软雅黑" panose="020B0503020204020204" pitchFamily="34" charset="-122"/>
                        </a:rPr>
                        <a:t>:NH</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3</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方正楷体_GBK" panose="03000509000000000000" charset="-122"/>
                        </a:rPr>
                        <a:t>—</a:t>
                      </a:r>
                      <a:endParaRPr lang="en-US" altLang="en-US" sz="1800" b="0">
                        <a:latin typeface="微软雅黑" panose="020B0503020204020204" pitchFamily="34" charset="-122"/>
                        <a:ea typeface="微软雅黑" panose="020B0503020204020204" pitchFamily="34" charset="-122"/>
                        <a:cs typeface="方正楷体_GBK" panose="03000509000000000000"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03530">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硅胶</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固态</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酸性</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HF</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方正楷体_GBK" panose="03000509000000000000" charset="-122"/>
                        </a:rPr>
                        <a:t>—</a:t>
                      </a:r>
                      <a:endParaRPr lang="en-US" altLang="en-US" sz="1800" b="0">
                        <a:latin typeface="微软雅黑" panose="020B0503020204020204" pitchFamily="34" charset="-122"/>
                        <a:ea typeface="微软雅黑" panose="020B0503020204020204" pitchFamily="34" charset="-122"/>
                        <a:cs typeface="方正楷体_GBK" panose="03000509000000000000"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77850">
                <a:tc>
                  <a:txBody>
                    <a:bodyPr/>
                    <a:p>
                      <a:pPr indent="0" algn="ctr">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碱石灰、NaOH</a:t>
                      </a:r>
                      <a:r>
                        <a:rPr lang="en-US" sz="1800" b="0">
                          <a:latin typeface="微软雅黑" panose="020B0503020204020204" pitchFamily="34" charset="-122"/>
                          <a:ea typeface="微软雅黑" panose="020B0503020204020204" pitchFamily="34" charset="-122"/>
                          <a:cs typeface="微软雅黑" panose="020B0503020204020204" pitchFamily="34" charset="-122"/>
                        </a:rPr>
                        <a:t>、CaO</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固态</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碱性</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酸性</a:t>
                      </a:r>
                      <a:r>
                        <a:rPr lang="en-US" sz="1800" b="0">
                          <a:latin typeface="微软雅黑" panose="020B0503020204020204" pitchFamily="34" charset="-122"/>
                          <a:ea typeface="微软雅黑" panose="020B0503020204020204" pitchFamily="34" charset="-122"/>
                          <a:cs typeface="微软雅黑" panose="020B0503020204020204" pitchFamily="34" charset="-122"/>
                        </a:rPr>
                        <a:t>:SO</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800" b="0">
                          <a:latin typeface="微软雅黑" panose="020B0503020204020204" pitchFamily="34" charset="-122"/>
                          <a:ea typeface="微软雅黑" panose="020B0503020204020204" pitchFamily="34" charset="-122"/>
                          <a:cs typeface="微软雅黑" panose="020B0503020204020204" pitchFamily="34" charset="-122"/>
                        </a:rPr>
                        <a:t>、NO</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800" b="0">
                          <a:latin typeface="微软雅黑" panose="020B0503020204020204" pitchFamily="34" charset="-122"/>
                          <a:ea typeface="微软雅黑" panose="020B0503020204020204" pitchFamily="34" charset="-122"/>
                          <a:cs typeface="微软雅黑" panose="020B0503020204020204" pitchFamily="34" charset="-122"/>
                        </a:rPr>
                        <a:t>、CO</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800" b="0">
                          <a:latin typeface="微软雅黑" panose="020B0503020204020204" pitchFamily="34" charset="-122"/>
                          <a:ea typeface="微软雅黑" panose="020B0503020204020204" pitchFamily="34" charset="-122"/>
                          <a:cs typeface="微软雅黑" panose="020B0503020204020204" pitchFamily="34" charset="-122"/>
                        </a:rPr>
                        <a:t>、H</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800" b="0">
                          <a:latin typeface="微软雅黑" panose="020B0503020204020204" pitchFamily="34" charset="-122"/>
                          <a:ea typeface="微软雅黑" panose="020B0503020204020204" pitchFamily="34" charset="-122"/>
                          <a:cs typeface="微软雅黑" panose="020B0503020204020204" pitchFamily="34" charset="-122"/>
                        </a:rPr>
                        <a:t>S、卤素氢化物</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Calibri" panose="020F0502020204030204" charset="0"/>
                        </a:rPr>
                        <a:t>不能干燥卤素单质</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852170">
                <a:tc>
                  <a:txBody>
                    <a:bodyPr/>
                    <a:p>
                      <a:pPr indent="0" algn="ctr">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无水CaCl</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2</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固态</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中性</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NH</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3</a:t>
                      </a:r>
                      <a:r>
                        <a:rPr lang="en-US" sz="1800" b="0">
                          <a:latin typeface="微软雅黑" panose="020B0503020204020204" pitchFamily="34" charset="-122"/>
                          <a:ea typeface="微软雅黑" panose="020B0503020204020204" pitchFamily="34" charset="-122"/>
                          <a:cs typeface="微软雅黑" panose="020B0503020204020204" pitchFamily="34" charset="-122"/>
                        </a:rPr>
                        <a:t>、C</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800" b="0">
                          <a:latin typeface="微软雅黑" panose="020B0503020204020204" pitchFamily="34" charset="-122"/>
                          <a:ea typeface="微软雅黑" panose="020B0503020204020204" pitchFamily="34" charset="-122"/>
                          <a:cs typeface="微软雅黑" panose="020B0503020204020204" pitchFamily="34" charset="-122"/>
                        </a:rPr>
                        <a:t>H</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5</a:t>
                      </a:r>
                      <a:r>
                        <a:rPr lang="en-US" sz="1800" b="0">
                          <a:latin typeface="微软雅黑" panose="020B0503020204020204" pitchFamily="34" charset="-122"/>
                          <a:ea typeface="微软雅黑" panose="020B0503020204020204" pitchFamily="34" charset="-122"/>
                          <a:cs typeface="微软雅黑" panose="020B0503020204020204" pitchFamily="34" charset="-122"/>
                        </a:rPr>
                        <a:t>OH</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NH</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3</a:t>
                      </a:r>
                      <a:r>
                        <a:rPr lang="en-US" sz="1800" b="0">
                          <a:latin typeface="微软雅黑" panose="020B0503020204020204" pitchFamily="34" charset="-122"/>
                          <a:ea typeface="微软雅黑" panose="020B0503020204020204" pitchFamily="34" charset="-122"/>
                          <a:cs typeface="微软雅黑" panose="020B0503020204020204" pitchFamily="34" charset="-122"/>
                        </a:rPr>
                        <a:t>、C</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800" b="0">
                          <a:latin typeface="微软雅黑" panose="020B0503020204020204" pitchFamily="34" charset="-122"/>
                          <a:ea typeface="微软雅黑" panose="020B0503020204020204" pitchFamily="34" charset="-122"/>
                          <a:cs typeface="微软雅黑" panose="020B0503020204020204" pitchFamily="34" charset="-122"/>
                        </a:rPr>
                        <a:t>H</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5</a:t>
                      </a:r>
                      <a:r>
                        <a:rPr lang="en-US" sz="1800" b="0">
                          <a:latin typeface="微软雅黑" panose="020B0503020204020204" pitchFamily="34" charset="-122"/>
                          <a:ea typeface="微软雅黑" panose="020B0503020204020204" pitchFamily="34" charset="-122"/>
                          <a:cs typeface="微软雅黑" panose="020B0503020204020204" pitchFamily="34" charset="-122"/>
                        </a:rPr>
                        <a:t>OH</a:t>
                      </a:r>
                      <a:r>
                        <a:rPr lang="en-US" sz="1800" b="0">
                          <a:latin typeface="微软雅黑" panose="020B0503020204020204" pitchFamily="34" charset="-122"/>
                          <a:ea typeface="微软雅黑" panose="020B0503020204020204" pitchFamily="34" charset="-122"/>
                          <a:cs typeface="微软雅黑" panose="020B0503020204020204" pitchFamily="34" charset="-122"/>
                        </a:rPr>
                        <a:t>与CaCl</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800" b="0">
                          <a:latin typeface="微软雅黑" panose="020B0503020204020204" pitchFamily="34" charset="-122"/>
                          <a:ea typeface="微软雅黑" panose="020B0503020204020204" pitchFamily="34" charset="-122"/>
                          <a:cs typeface="微软雅黑" panose="020B0503020204020204" pitchFamily="34" charset="-122"/>
                        </a:rPr>
                        <a:t>反应分别生成配合物CaCl</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800" b="0">
                          <a:latin typeface="微软雅黑" panose="020B0503020204020204" pitchFamily="34" charset="-122"/>
                          <a:ea typeface="微软雅黑" panose="020B0503020204020204" pitchFamily="34" charset="-122"/>
                          <a:cs typeface="微软雅黑" panose="020B0503020204020204" pitchFamily="34" charset="-122"/>
                        </a:rPr>
                        <a:t>·8NH</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3</a:t>
                      </a:r>
                      <a:r>
                        <a:rPr lang="en-US" sz="1800" b="0">
                          <a:latin typeface="微软雅黑" panose="020B0503020204020204" pitchFamily="34" charset="-122"/>
                          <a:ea typeface="微软雅黑" panose="020B0503020204020204" pitchFamily="34" charset="-122"/>
                          <a:cs typeface="微软雅黑" panose="020B0503020204020204" pitchFamily="34" charset="-122"/>
                        </a:rPr>
                        <a:t>、CaCl</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800" b="0">
                          <a:latin typeface="微软雅黑" panose="020B0503020204020204" pitchFamily="34" charset="-122"/>
                          <a:ea typeface="微软雅黑" panose="020B0503020204020204" pitchFamily="34" charset="-122"/>
                          <a:cs typeface="微软雅黑" panose="020B0503020204020204" pitchFamily="34" charset="-122"/>
                        </a:rPr>
                        <a:t>·6C</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800" b="0">
                          <a:latin typeface="微软雅黑" panose="020B0503020204020204" pitchFamily="34" charset="-122"/>
                          <a:ea typeface="微软雅黑" panose="020B0503020204020204" pitchFamily="34" charset="-122"/>
                          <a:cs typeface="微软雅黑" panose="020B0503020204020204" pitchFamily="34" charset="-122"/>
                        </a:rPr>
                        <a:t>H</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5</a:t>
                      </a:r>
                      <a:r>
                        <a:rPr lang="en-US" sz="1800" b="0">
                          <a:latin typeface="微软雅黑" panose="020B0503020204020204" pitchFamily="34" charset="-122"/>
                          <a:ea typeface="微软雅黑" panose="020B0503020204020204" pitchFamily="34" charset="-122"/>
                          <a:cs typeface="微软雅黑" panose="020B0503020204020204" pitchFamily="34" charset="-122"/>
                        </a:rPr>
                        <a:t>OH</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
        <p:nvSpPr>
          <p:cNvPr id="11" name="文本框 10"/>
          <p:cNvSpPr txBox="1"/>
          <p:nvPr/>
        </p:nvSpPr>
        <p:spPr>
          <a:xfrm>
            <a:off x="1100455" y="4999355"/>
            <a:ext cx="9854565" cy="1923415"/>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(6)被净化气体与杂质气体熔、沸点不同,杂质气体被冷却后变为液体或固体、被净化气体状态不变的可通过降温分离。如SO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),可将混合气体通过置于冰水浴的U形管(如图戊),SO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沸点为44 ℃,熔点为16.8 ℃,SO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会冷凝为固态。</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18540" y="1139190"/>
            <a:ext cx="4064000"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3</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常见气体的收集方法</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表格 2"/>
          <p:cNvGraphicFramePr/>
          <p:nvPr>
            <p:custDataLst>
              <p:tags r:id="rId1"/>
            </p:custDataLst>
          </p:nvPr>
        </p:nvGraphicFramePr>
        <p:xfrm>
          <a:off x="1120775" y="1748155"/>
          <a:ext cx="9938385" cy="4053205"/>
        </p:xfrm>
        <a:graphic>
          <a:graphicData uri="http://schemas.openxmlformats.org/drawingml/2006/table">
            <a:tbl>
              <a:tblPr/>
              <a:tblGrid>
                <a:gridCol w="1743075"/>
                <a:gridCol w="2516505"/>
                <a:gridCol w="5678805"/>
              </a:tblGrid>
              <a:tr h="584835">
                <a:tc>
                  <a:txBody>
                    <a:bodyPr/>
                    <a:p>
                      <a:pPr indent="0" algn="ctr">
                        <a:buNone/>
                      </a:pPr>
                      <a:r>
                        <a:rPr lang="en-US" sz="2000" b="0">
                          <a:latin typeface="微软雅黑" panose="020B0503020204020204" pitchFamily="34" charset="-122"/>
                          <a:ea typeface="微软雅黑" panose="020B0503020204020204" pitchFamily="34" charset="-122"/>
                          <a:cs typeface="Calibri" panose="020F0502020204030204" charset="0"/>
                        </a:rPr>
                        <a:t>收集方法</a:t>
                      </a:r>
                      <a:endParaRPr lang="en-US" altLang="en-US" sz="2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Calibri" panose="020F0502020204030204" charset="0"/>
                        </a:rPr>
                        <a:t>收集装置</a:t>
                      </a:r>
                      <a:endParaRPr lang="en-US" altLang="en-US" sz="2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Calibri" panose="020F0502020204030204" charset="0"/>
                        </a:rPr>
                        <a:t>适用的气体</a:t>
                      </a:r>
                      <a:endParaRPr lang="en-US" altLang="en-US" sz="20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895985">
                <a:tc>
                  <a:txBody>
                    <a:bodyPr/>
                    <a:p>
                      <a:pPr indent="0" algn="ctr">
                        <a:buNone/>
                      </a:pPr>
                      <a:r>
                        <a:rPr lang="en-US" sz="2000" b="0">
                          <a:latin typeface="微软雅黑" panose="020B0503020204020204" pitchFamily="34" charset="-122"/>
                          <a:ea typeface="微软雅黑" panose="020B0503020204020204" pitchFamily="34" charset="-122"/>
                          <a:cs typeface="Calibri" panose="020F0502020204030204" charset="0"/>
                        </a:rPr>
                        <a:t>排水法</a:t>
                      </a:r>
                      <a:endParaRPr lang="en-US" altLang="en-US" sz="2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Calibri" panose="020F0502020204030204" charset="0"/>
                        </a:rPr>
                        <a:t> </a:t>
                      </a:r>
                      <a:endParaRPr lang="en-US" altLang="en-US" sz="2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微软雅黑" panose="020B0503020204020204" pitchFamily="34" charset="-122"/>
                        </a:rPr>
                        <a:t>H</a:t>
                      </a:r>
                      <a:r>
                        <a:rPr lang="en-US" sz="20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2000" b="0">
                          <a:latin typeface="微软雅黑" panose="020B0503020204020204" pitchFamily="34" charset="-122"/>
                          <a:ea typeface="微软雅黑" panose="020B0503020204020204" pitchFamily="34" charset="-122"/>
                          <a:cs typeface="微软雅黑" panose="020B0503020204020204" pitchFamily="34" charset="-122"/>
                        </a:rPr>
                        <a:t>、O</a:t>
                      </a:r>
                      <a:r>
                        <a:rPr lang="en-US" sz="20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2000" b="0">
                          <a:latin typeface="微软雅黑" panose="020B0503020204020204" pitchFamily="34" charset="-122"/>
                          <a:ea typeface="微软雅黑" panose="020B0503020204020204" pitchFamily="34" charset="-122"/>
                          <a:cs typeface="微软雅黑" panose="020B0503020204020204" pitchFamily="34" charset="-122"/>
                        </a:rPr>
                        <a:t>、NO、CH</a:t>
                      </a:r>
                      <a:r>
                        <a:rPr lang="en-US" sz="2000" b="0" baseline="-25000">
                          <a:latin typeface="微软雅黑" panose="020B0503020204020204" pitchFamily="34" charset="-122"/>
                          <a:ea typeface="微软雅黑" panose="020B0503020204020204" pitchFamily="34" charset="-122"/>
                          <a:cs typeface="微软雅黑" panose="020B0503020204020204" pitchFamily="34" charset="-122"/>
                        </a:rPr>
                        <a:t>4</a:t>
                      </a:r>
                      <a:r>
                        <a:rPr lang="en-US" sz="2000" b="0">
                          <a:latin typeface="微软雅黑" panose="020B0503020204020204" pitchFamily="34" charset="-122"/>
                          <a:ea typeface="微软雅黑" panose="020B0503020204020204" pitchFamily="34" charset="-122"/>
                          <a:cs typeface="微软雅黑" panose="020B0503020204020204" pitchFamily="34" charset="-122"/>
                        </a:rPr>
                        <a:t>、C</a:t>
                      </a:r>
                      <a:r>
                        <a:rPr lang="en-US" sz="20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2000" b="0">
                          <a:latin typeface="微软雅黑" panose="020B0503020204020204" pitchFamily="34" charset="-122"/>
                          <a:ea typeface="微软雅黑" panose="020B0503020204020204" pitchFamily="34" charset="-122"/>
                          <a:cs typeface="微软雅黑" panose="020B0503020204020204" pitchFamily="34" charset="-122"/>
                        </a:rPr>
                        <a:t>H</a:t>
                      </a:r>
                      <a:r>
                        <a:rPr lang="en-US" sz="2000" b="0" baseline="-25000">
                          <a:latin typeface="微软雅黑" panose="020B0503020204020204" pitchFamily="34" charset="-122"/>
                          <a:ea typeface="微软雅黑" panose="020B0503020204020204" pitchFamily="34" charset="-122"/>
                          <a:cs typeface="微软雅黑" panose="020B0503020204020204" pitchFamily="34" charset="-122"/>
                        </a:rPr>
                        <a:t>4</a:t>
                      </a:r>
                      <a:r>
                        <a:rPr lang="en-US" sz="2000" b="0">
                          <a:latin typeface="微软雅黑" panose="020B0503020204020204" pitchFamily="34" charset="-122"/>
                          <a:ea typeface="微软雅黑" panose="020B0503020204020204" pitchFamily="34" charset="-122"/>
                          <a:cs typeface="微软雅黑" panose="020B0503020204020204" pitchFamily="34" charset="-122"/>
                        </a:rPr>
                        <a:t>、C</a:t>
                      </a:r>
                      <a:r>
                        <a:rPr lang="en-US" sz="20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2000" b="0">
                          <a:latin typeface="微软雅黑" panose="020B0503020204020204" pitchFamily="34" charset="-122"/>
                          <a:ea typeface="微软雅黑" panose="020B0503020204020204" pitchFamily="34" charset="-122"/>
                          <a:cs typeface="微软雅黑" panose="020B0503020204020204" pitchFamily="34" charset="-122"/>
                        </a:rPr>
                        <a:t>H</a:t>
                      </a:r>
                      <a:r>
                        <a:rPr lang="en-US" sz="20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2000" b="0">
                          <a:latin typeface="微软雅黑" panose="020B0503020204020204" pitchFamily="34" charset="-122"/>
                          <a:ea typeface="微软雅黑" panose="020B0503020204020204" pitchFamily="34" charset="-122"/>
                          <a:cs typeface="微软雅黑" panose="020B0503020204020204" pitchFamily="34" charset="-122"/>
                        </a:rPr>
                        <a:t>等</a:t>
                      </a:r>
                      <a:endParaRPr lang="en-US" altLang="en-US" sz="20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896620">
                <a:tc>
                  <a:txBody>
                    <a:bodyPr/>
                    <a:p>
                      <a:pPr indent="0" algn="ctr">
                        <a:buNone/>
                      </a:pPr>
                      <a:r>
                        <a:rPr lang="en-US" sz="2000" b="0">
                          <a:latin typeface="微软雅黑" panose="020B0503020204020204" pitchFamily="34" charset="-122"/>
                          <a:ea typeface="微软雅黑" panose="020B0503020204020204" pitchFamily="34" charset="-122"/>
                          <a:cs typeface="Calibri" panose="020F0502020204030204" charset="0"/>
                        </a:rPr>
                        <a:t>排溶液法</a:t>
                      </a:r>
                      <a:endParaRPr lang="en-US" altLang="en-US" sz="2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Calibri" panose="020F0502020204030204" charset="0"/>
                        </a:rPr>
                        <a:t> </a:t>
                      </a:r>
                      <a:endParaRPr lang="en-US" altLang="en-US" sz="2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2000" b="0">
                          <a:latin typeface="微软雅黑" panose="020B0503020204020204" pitchFamily="34" charset="-122"/>
                          <a:ea typeface="微软雅黑" panose="020B0503020204020204" pitchFamily="34" charset="-122"/>
                          <a:cs typeface="微软雅黑" panose="020B0503020204020204" pitchFamily="34" charset="-122"/>
                        </a:rPr>
                        <a:t>Cl</a:t>
                      </a:r>
                      <a:r>
                        <a:rPr lang="en-US" sz="20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2000" b="0">
                          <a:latin typeface="微软雅黑" panose="020B0503020204020204" pitchFamily="34" charset="-122"/>
                          <a:ea typeface="微软雅黑" panose="020B0503020204020204" pitchFamily="34" charset="-122"/>
                          <a:cs typeface="微软雅黑" panose="020B0503020204020204" pitchFamily="34" charset="-122"/>
                        </a:rPr>
                        <a:t>的收集用排饱和食盐水法,CO</a:t>
                      </a:r>
                      <a:r>
                        <a:rPr lang="en-US" sz="20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2000" b="0">
                          <a:latin typeface="微软雅黑" panose="020B0503020204020204" pitchFamily="34" charset="-122"/>
                          <a:ea typeface="微软雅黑" panose="020B0503020204020204" pitchFamily="34" charset="-122"/>
                          <a:cs typeface="微软雅黑" panose="020B0503020204020204" pitchFamily="34" charset="-122"/>
                        </a:rPr>
                        <a:t>的收集用排饱和NaHCO</a:t>
                      </a:r>
                      <a:r>
                        <a:rPr lang="en-US" sz="2000" b="0" baseline="-25000">
                          <a:latin typeface="微软雅黑" panose="020B0503020204020204" pitchFamily="34" charset="-122"/>
                          <a:ea typeface="微软雅黑" panose="020B0503020204020204" pitchFamily="34" charset="-122"/>
                          <a:cs typeface="微软雅黑" panose="020B0503020204020204" pitchFamily="34" charset="-122"/>
                        </a:rPr>
                        <a:t>3</a:t>
                      </a:r>
                      <a:r>
                        <a:rPr lang="en-US" sz="2000" b="0">
                          <a:latin typeface="微软雅黑" panose="020B0503020204020204" pitchFamily="34" charset="-122"/>
                          <a:ea typeface="微软雅黑" panose="020B0503020204020204" pitchFamily="34" charset="-122"/>
                          <a:cs typeface="微软雅黑" panose="020B0503020204020204" pitchFamily="34" charset="-122"/>
                        </a:rPr>
                        <a:t>溶液法等</a:t>
                      </a:r>
                      <a:endParaRPr lang="en-US" altLang="en-US" sz="20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838200">
                <a:tc>
                  <a:txBody>
                    <a:bodyPr/>
                    <a:p>
                      <a:pPr indent="0" algn="ctr">
                        <a:buNone/>
                      </a:pPr>
                      <a:r>
                        <a:rPr lang="en-US" sz="2000" b="0">
                          <a:latin typeface="微软雅黑" panose="020B0503020204020204" pitchFamily="34" charset="-122"/>
                          <a:ea typeface="微软雅黑" panose="020B0503020204020204" pitchFamily="34" charset="-122"/>
                          <a:cs typeface="Calibri" panose="020F0502020204030204" charset="0"/>
                        </a:rPr>
                        <a:t>向上排空气法</a:t>
                      </a:r>
                      <a:endParaRPr lang="en-US" altLang="en-US" sz="2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Calibri" panose="020F0502020204030204" charset="0"/>
                        </a:rPr>
                        <a:t> </a:t>
                      </a:r>
                      <a:endParaRPr lang="en-US" altLang="en-US" sz="2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微软雅黑" panose="020B0503020204020204" pitchFamily="34" charset="-122"/>
                        </a:rPr>
                        <a:t>Cl</a:t>
                      </a:r>
                      <a:r>
                        <a:rPr lang="en-US" sz="20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2000" b="0">
                          <a:latin typeface="微软雅黑" panose="020B0503020204020204" pitchFamily="34" charset="-122"/>
                          <a:ea typeface="微软雅黑" panose="020B0503020204020204" pitchFamily="34" charset="-122"/>
                          <a:cs typeface="微软雅黑" panose="020B0503020204020204" pitchFamily="34" charset="-122"/>
                        </a:rPr>
                        <a:t>、CO</a:t>
                      </a:r>
                      <a:r>
                        <a:rPr lang="en-US" sz="20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2000" b="0">
                          <a:latin typeface="微软雅黑" panose="020B0503020204020204" pitchFamily="34" charset="-122"/>
                          <a:ea typeface="微软雅黑" panose="020B0503020204020204" pitchFamily="34" charset="-122"/>
                          <a:cs typeface="微软雅黑" panose="020B0503020204020204" pitchFamily="34" charset="-122"/>
                        </a:rPr>
                        <a:t>、NO</a:t>
                      </a:r>
                      <a:r>
                        <a:rPr lang="en-US" sz="20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2000" b="0">
                          <a:latin typeface="微软雅黑" panose="020B0503020204020204" pitchFamily="34" charset="-122"/>
                          <a:ea typeface="微软雅黑" panose="020B0503020204020204" pitchFamily="34" charset="-122"/>
                          <a:cs typeface="微软雅黑" panose="020B0503020204020204" pitchFamily="34" charset="-122"/>
                        </a:rPr>
                        <a:t>、SO</a:t>
                      </a:r>
                      <a:r>
                        <a:rPr lang="en-US" sz="20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2000" b="0">
                          <a:latin typeface="微软雅黑" panose="020B0503020204020204" pitchFamily="34" charset="-122"/>
                          <a:ea typeface="微软雅黑" panose="020B0503020204020204" pitchFamily="34" charset="-122"/>
                          <a:cs typeface="微软雅黑" panose="020B0503020204020204" pitchFamily="34" charset="-122"/>
                        </a:rPr>
                        <a:t>等</a:t>
                      </a:r>
                      <a:endParaRPr lang="en-US" altLang="en-US" sz="20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837565">
                <a:tc>
                  <a:txBody>
                    <a:bodyPr/>
                    <a:p>
                      <a:pPr indent="0" algn="ctr">
                        <a:buNone/>
                      </a:pPr>
                      <a:r>
                        <a:rPr lang="en-US" sz="2000" b="0">
                          <a:latin typeface="微软雅黑" panose="020B0503020204020204" pitchFamily="34" charset="-122"/>
                          <a:ea typeface="微软雅黑" panose="020B0503020204020204" pitchFamily="34" charset="-122"/>
                          <a:cs typeface="Calibri" panose="020F0502020204030204" charset="0"/>
                        </a:rPr>
                        <a:t>向下排空气法</a:t>
                      </a:r>
                      <a:endParaRPr lang="en-US" altLang="en-US" sz="2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Calibri" panose="020F0502020204030204" charset="0"/>
                        </a:rPr>
                        <a:t> </a:t>
                      </a:r>
                      <a:endParaRPr lang="en-US" altLang="en-US" sz="20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微软雅黑" panose="020B0503020204020204" pitchFamily="34" charset="-122"/>
                        </a:rPr>
                        <a:t>H</a:t>
                      </a:r>
                      <a:r>
                        <a:rPr lang="en-US" sz="20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2000" b="0">
                          <a:latin typeface="微软雅黑" panose="020B0503020204020204" pitchFamily="34" charset="-122"/>
                          <a:ea typeface="微软雅黑" panose="020B0503020204020204" pitchFamily="34" charset="-122"/>
                          <a:cs typeface="微软雅黑" panose="020B0503020204020204" pitchFamily="34" charset="-122"/>
                        </a:rPr>
                        <a:t>、NH</a:t>
                      </a:r>
                      <a:r>
                        <a:rPr lang="en-US" sz="2000" b="0" baseline="-25000">
                          <a:latin typeface="微软雅黑" panose="020B0503020204020204" pitchFamily="34" charset="-122"/>
                          <a:ea typeface="微软雅黑" panose="020B0503020204020204" pitchFamily="34" charset="-122"/>
                          <a:cs typeface="微软雅黑" panose="020B0503020204020204" pitchFamily="34" charset="-122"/>
                        </a:rPr>
                        <a:t>3</a:t>
                      </a:r>
                      <a:r>
                        <a:rPr lang="en-US" sz="2000" b="0">
                          <a:latin typeface="微软雅黑" panose="020B0503020204020204" pitchFamily="34" charset="-122"/>
                          <a:ea typeface="微软雅黑" panose="020B0503020204020204" pitchFamily="34" charset="-122"/>
                          <a:cs typeface="微软雅黑" panose="020B0503020204020204" pitchFamily="34" charset="-122"/>
                        </a:rPr>
                        <a:t>等</a:t>
                      </a:r>
                      <a:endParaRPr lang="en-US" altLang="en-US" sz="20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pic>
        <p:nvPicPr>
          <p:cNvPr id="4" name="图片 3"/>
          <p:cNvPicPr/>
          <p:nvPr/>
        </p:nvPicPr>
        <p:blipFill>
          <a:blip r:embed="rId2"/>
          <a:stretch>
            <a:fillRect/>
          </a:stretch>
        </p:blipFill>
        <p:spPr>
          <a:xfrm>
            <a:off x="3264535" y="2498725"/>
            <a:ext cx="1496060" cy="574675"/>
          </a:xfrm>
          <a:prstGeom prst="rect">
            <a:avLst/>
          </a:prstGeom>
          <a:noFill/>
          <a:ln w="9525">
            <a:noFill/>
          </a:ln>
        </p:spPr>
      </p:pic>
      <p:pic>
        <p:nvPicPr>
          <p:cNvPr id="5" name="图片 4"/>
          <p:cNvPicPr/>
          <p:nvPr/>
        </p:nvPicPr>
        <p:blipFill>
          <a:blip r:embed="rId3"/>
          <a:stretch>
            <a:fillRect/>
          </a:stretch>
        </p:blipFill>
        <p:spPr>
          <a:xfrm>
            <a:off x="3264535" y="3502660"/>
            <a:ext cx="1495425" cy="434340"/>
          </a:xfrm>
          <a:prstGeom prst="rect">
            <a:avLst/>
          </a:prstGeom>
          <a:noFill/>
          <a:ln w="9525">
            <a:noFill/>
          </a:ln>
        </p:spPr>
      </p:pic>
      <p:pic>
        <p:nvPicPr>
          <p:cNvPr id="7" name="图片 6"/>
          <p:cNvPicPr/>
          <p:nvPr/>
        </p:nvPicPr>
        <p:blipFill>
          <a:blip r:embed="rId4"/>
          <a:stretch>
            <a:fillRect/>
          </a:stretch>
        </p:blipFill>
        <p:spPr>
          <a:xfrm>
            <a:off x="3764280" y="4281170"/>
            <a:ext cx="740410" cy="594360"/>
          </a:xfrm>
          <a:prstGeom prst="rect">
            <a:avLst/>
          </a:prstGeom>
          <a:noFill/>
          <a:ln w="9525">
            <a:noFill/>
          </a:ln>
        </p:spPr>
      </p:pic>
      <p:pic>
        <p:nvPicPr>
          <p:cNvPr id="9" name="图片 8"/>
          <p:cNvPicPr/>
          <p:nvPr/>
        </p:nvPicPr>
        <p:blipFill>
          <a:blip r:embed="rId5"/>
          <a:stretch>
            <a:fillRect/>
          </a:stretch>
        </p:blipFill>
        <p:spPr>
          <a:xfrm>
            <a:off x="3763645" y="5029200"/>
            <a:ext cx="741045" cy="697865"/>
          </a:xfrm>
          <a:prstGeom prst="rect">
            <a:avLst/>
          </a:prstGeom>
          <a:noFill/>
          <a:ln w="9525">
            <a:noFill/>
          </a:ln>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80745" y="1054735"/>
            <a:ext cx="5571490" cy="460375"/>
          </a:xfrm>
          <a:prstGeom prst="rect">
            <a:avLst/>
          </a:prstGeom>
          <a:solidFill>
            <a:srgbClr val="FFC000"/>
          </a:solidFill>
        </p:spPr>
        <p:txBody>
          <a:bodyPr wrap="square" rtlCol="0">
            <a:spAutoFit/>
          </a:bodyPr>
          <a:p>
            <a:r>
              <a:rPr lang="zh-CN" altLang="en-US" sz="2400">
                <a:latin typeface="微软雅黑" panose="020B0503020204020204" pitchFamily="34" charset="-122"/>
                <a:ea typeface="微软雅黑" panose="020B0503020204020204" pitchFamily="34" charset="-122"/>
              </a:rPr>
              <a:t>拓展延伸常见测量气体体积的实验装置　</a:t>
            </a:r>
            <a:endParaRPr lang="zh-CN" altLang="en-US" sz="2400">
              <a:latin typeface="微软雅黑" panose="020B0503020204020204" pitchFamily="34" charset="-122"/>
              <a:ea typeface="微软雅黑" panose="020B0503020204020204" pitchFamily="34" charset="-122"/>
            </a:endParaRPr>
          </a:p>
        </p:txBody>
      </p:sp>
      <p:sp>
        <p:nvSpPr>
          <p:cNvPr id="8" name="椭圆 7"/>
          <p:cNvSpPr/>
          <p:nvPr>
            <p:custDataLst>
              <p:tags r:id="rId1"/>
            </p:custDataLst>
          </p:nvPr>
        </p:nvSpPr>
        <p:spPr>
          <a:xfrm>
            <a:off x="2279650" y="1515110"/>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椭圆 2"/>
          <p:cNvSpPr/>
          <p:nvPr>
            <p:custDataLst>
              <p:tags r:id="rId2"/>
            </p:custDataLst>
          </p:nvPr>
        </p:nvSpPr>
        <p:spPr>
          <a:xfrm>
            <a:off x="2576195" y="1515110"/>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椭圆 3"/>
          <p:cNvSpPr/>
          <p:nvPr>
            <p:custDataLst>
              <p:tags r:id="rId3"/>
            </p:custDataLst>
          </p:nvPr>
        </p:nvSpPr>
        <p:spPr>
          <a:xfrm>
            <a:off x="2873375" y="1515110"/>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椭圆 4"/>
          <p:cNvSpPr/>
          <p:nvPr>
            <p:custDataLst>
              <p:tags r:id="rId4"/>
            </p:custDataLst>
          </p:nvPr>
        </p:nvSpPr>
        <p:spPr>
          <a:xfrm>
            <a:off x="3190240" y="1515110"/>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椭圆 5"/>
          <p:cNvSpPr/>
          <p:nvPr>
            <p:custDataLst>
              <p:tags r:id="rId5"/>
            </p:custDataLst>
          </p:nvPr>
        </p:nvSpPr>
        <p:spPr>
          <a:xfrm>
            <a:off x="3507105" y="1515110"/>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椭圆 6"/>
          <p:cNvSpPr/>
          <p:nvPr>
            <p:custDataLst>
              <p:tags r:id="rId6"/>
            </p:custDataLst>
          </p:nvPr>
        </p:nvSpPr>
        <p:spPr>
          <a:xfrm>
            <a:off x="3823970" y="1515110"/>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椭圆 8"/>
          <p:cNvSpPr/>
          <p:nvPr>
            <p:custDataLst>
              <p:tags r:id="rId7"/>
            </p:custDataLst>
          </p:nvPr>
        </p:nvSpPr>
        <p:spPr>
          <a:xfrm>
            <a:off x="4180840" y="1515110"/>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椭圆 9"/>
          <p:cNvSpPr/>
          <p:nvPr>
            <p:custDataLst>
              <p:tags r:id="rId8"/>
            </p:custDataLst>
          </p:nvPr>
        </p:nvSpPr>
        <p:spPr>
          <a:xfrm>
            <a:off x="4478655" y="1515110"/>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椭圆 10"/>
          <p:cNvSpPr/>
          <p:nvPr>
            <p:custDataLst>
              <p:tags r:id="rId9"/>
            </p:custDataLst>
          </p:nvPr>
        </p:nvSpPr>
        <p:spPr>
          <a:xfrm>
            <a:off x="4774565" y="1515110"/>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椭圆 11"/>
          <p:cNvSpPr/>
          <p:nvPr>
            <p:custDataLst>
              <p:tags r:id="rId10"/>
            </p:custDataLst>
          </p:nvPr>
        </p:nvSpPr>
        <p:spPr>
          <a:xfrm>
            <a:off x="5071745" y="1515110"/>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椭圆 12"/>
          <p:cNvSpPr/>
          <p:nvPr>
            <p:custDataLst>
              <p:tags r:id="rId11"/>
            </p:custDataLst>
          </p:nvPr>
        </p:nvSpPr>
        <p:spPr>
          <a:xfrm>
            <a:off x="5368290" y="1515110"/>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4" name="椭圆 13"/>
          <p:cNvSpPr/>
          <p:nvPr>
            <p:custDataLst>
              <p:tags r:id="rId12"/>
            </p:custDataLst>
          </p:nvPr>
        </p:nvSpPr>
        <p:spPr>
          <a:xfrm>
            <a:off x="5664835" y="1515110"/>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椭圆 14"/>
          <p:cNvSpPr/>
          <p:nvPr>
            <p:custDataLst>
              <p:tags r:id="rId13"/>
            </p:custDataLst>
          </p:nvPr>
        </p:nvSpPr>
        <p:spPr>
          <a:xfrm>
            <a:off x="5961380" y="1515110"/>
            <a:ext cx="106045" cy="106680"/>
          </a:xfrm>
          <a:prstGeom prst="ellipse">
            <a:avLst/>
          </a:prstGeom>
          <a:solidFill>
            <a:schemeClr val="tx1"/>
          </a:solidFill>
          <a:ln>
            <a:solidFill>
              <a:srgbClr val="32323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215" name="image203.jpeg"/>
          <p:cNvPicPr>
            <a:picLocks noChangeAspect="1"/>
          </p:cNvPicPr>
          <p:nvPr>
            <p:custDataLst>
              <p:tags r:id="rId14"/>
            </p:custDataLst>
          </p:nvPr>
        </p:nvPicPr>
        <p:blipFill>
          <a:blip r:embed="rId15"/>
          <a:stretch>
            <a:fillRect/>
          </a:stretch>
        </p:blipFill>
        <p:spPr>
          <a:xfrm>
            <a:off x="1225550" y="2277745"/>
            <a:ext cx="3701415" cy="2971800"/>
          </a:xfrm>
          <a:prstGeom prst="rect">
            <a:avLst/>
          </a:prstGeom>
        </p:spPr>
      </p:pic>
      <p:sp>
        <p:nvSpPr>
          <p:cNvPr id="17" name="文本框 16"/>
          <p:cNvSpPr txBox="1"/>
          <p:nvPr/>
        </p:nvSpPr>
        <p:spPr>
          <a:xfrm>
            <a:off x="5851525" y="2011680"/>
            <a:ext cx="4647565" cy="3485515"/>
          </a:xfrm>
          <a:prstGeom prst="rect">
            <a:avLst/>
          </a:prstGeom>
          <a:noFill/>
        </p:spPr>
        <p:txBody>
          <a:bodyPr wrap="square" rtlCol="0">
            <a:noAutofit/>
          </a:bodyPr>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量气时应注意的问题:</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①量气时应保持装置处于室温状态且气体与所排溶液不互溶。</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②读数时要特别注意消除“压强差”,既要保持液面相平还要注意视线与凹液面最低处相平。如图中(Ⅰ)(Ⅳ)应使左侧和右侧的液面高度保持相平。</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87425" y="1181735"/>
            <a:ext cx="4064000"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4</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尾气处理装置的选择</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1299210" y="1967865"/>
            <a:ext cx="4064000"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(1)常见装置</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22" name="image210.jpeg"/>
          <p:cNvPicPr>
            <a:picLocks noChangeAspect="1"/>
          </p:cNvPicPr>
          <p:nvPr>
            <p:custDataLst>
              <p:tags r:id="rId1"/>
            </p:custDataLst>
          </p:nvPr>
        </p:nvPicPr>
        <p:blipFill>
          <a:blip r:embed="rId2"/>
          <a:stretch>
            <a:fillRect/>
          </a:stretch>
        </p:blipFill>
        <p:spPr>
          <a:xfrm>
            <a:off x="1299210" y="3005455"/>
            <a:ext cx="5394325" cy="1868170"/>
          </a:xfrm>
          <a:prstGeom prst="rect">
            <a:avLst/>
          </a:prstGeom>
        </p:spPr>
      </p:pic>
      <p:pic>
        <p:nvPicPr>
          <p:cNvPr id="227" name="image215.jpeg"/>
          <p:cNvPicPr>
            <a:picLocks noChangeAspect="1"/>
          </p:cNvPicPr>
          <p:nvPr>
            <p:custDataLst>
              <p:tags r:id="rId3"/>
            </p:custDataLst>
          </p:nvPr>
        </p:nvPicPr>
        <p:blipFill>
          <a:blip r:embed="rId4"/>
          <a:stretch>
            <a:fillRect/>
          </a:stretch>
        </p:blipFill>
        <p:spPr>
          <a:xfrm>
            <a:off x="7138670" y="3983355"/>
            <a:ext cx="417195" cy="974725"/>
          </a:xfrm>
          <a:prstGeom prst="rect">
            <a:avLst/>
          </a:prstGeom>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1379855" y="1437005"/>
            <a:ext cx="4064000" cy="368300"/>
          </a:xfrm>
          <a:prstGeom prst="rect">
            <a:avLst/>
          </a:prstGeom>
          <a:noFill/>
        </p:spPr>
        <p:txBody>
          <a:bodyPr wrap="square" rtlCol="0">
            <a:spAutoFit/>
          </a:bodyPr>
          <a:p>
            <a:endParaRPr lang="zh-CN" altLang="en-US"/>
          </a:p>
        </p:txBody>
      </p:sp>
      <p:sp>
        <p:nvSpPr>
          <p:cNvPr id="4" name="文本框 3"/>
          <p:cNvSpPr txBox="1"/>
          <p:nvPr>
            <p:custDataLst>
              <p:tags r:id="rId2"/>
            </p:custDataLst>
          </p:nvPr>
        </p:nvSpPr>
        <p:spPr>
          <a:xfrm>
            <a:off x="965200" y="1288415"/>
            <a:ext cx="1228725" cy="398780"/>
          </a:xfrm>
          <a:prstGeom prst="rect">
            <a:avLst/>
          </a:prstGeom>
          <a:solidFill>
            <a:srgbClr val="FFC000"/>
          </a:solidFill>
        </p:spPr>
        <p:txBody>
          <a:bodyPr wrap="square" rtlCol="0">
            <a:spAutoFit/>
          </a:bodyPr>
          <a:p>
            <a:r>
              <a:rPr lang="zh-CN" altLang="en-US" sz="2000">
                <a:latin typeface="微软雅黑" panose="020B0503020204020204" pitchFamily="34" charset="-122"/>
                <a:ea typeface="微软雅黑" panose="020B0503020204020204" pitchFamily="34" charset="-122"/>
              </a:rPr>
              <a:t>关键点拨</a:t>
            </a:r>
            <a:endParaRPr lang="zh-CN" altLang="en-US" sz="2000">
              <a:latin typeface="微软雅黑" panose="020B0503020204020204" pitchFamily="34" charset="-122"/>
              <a:ea typeface="微软雅黑" panose="020B0503020204020204" pitchFamily="34" charset="-122"/>
            </a:endParaRPr>
          </a:p>
        </p:txBody>
      </p:sp>
      <p:sp>
        <p:nvSpPr>
          <p:cNvPr id="5" name="文本框 4"/>
          <p:cNvSpPr txBox="1"/>
          <p:nvPr/>
        </p:nvSpPr>
        <p:spPr>
          <a:xfrm>
            <a:off x="1082675" y="2074545"/>
            <a:ext cx="8641080" cy="1816100"/>
          </a:xfrm>
          <a:prstGeom prst="rect">
            <a:avLst/>
          </a:prstGeom>
          <a:noFill/>
        </p:spPr>
        <p:txBody>
          <a:bodyPr wrap="square" rtlCol="0">
            <a:noAutofit/>
          </a:bodyPr>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(1)装置②~⑦均可以起到防倒吸的作用,可用来吸收易溶于水的气体,或用NaOH溶液吸收Cl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、NO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等气体;</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(2)可燃性气体可通过装置⑧进行点燃处理;</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(3)不易被吸收的气体可用装置⑨收集后处理;</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(4)尾气处理装置一般应与大气相通,如装置⑩为密闭容器,不能作为尾气处理装置。</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(2)可用NaOH溶液处理的尾气:Cl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S、NO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、NO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+NO、SO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96950" y="1012190"/>
            <a:ext cx="4732655"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考法1　气体的制备、收集与净化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31" name="image219.jpeg"/>
          <p:cNvPicPr>
            <a:picLocks noChangeAspect="1"/>
          </p:cNvPicPr>
          <p:nvPr>
            <p:custDataLst>
              <p:tags r:id="rId1"/>
            </p:custDataLst>
          </p:nvPr>
        </p:nvPicPr>
        <p:blipFill>
          <a:blip r:embed="rId2"/>
          <a:stretch>
            <a:fillRect/>
          </a:stretch>
        </p:blipFill>
        <p:spPr>
          <a:xfrm>
            <a:off x="5885815" y="1062355"/>
            <a:ext cx="718820" cy="410210"/>
          </a:xfrm>
          <a:prstGeom prst="rect">
            <a:avLst/>
          </a:prstGeom>
        </p:spPr>
      </p:pic>
      <p:sp>
        <p:nvSpPr>
          <p:cNvPr id="4" name="文本框 3"/>
          <p:cNvSpPr txBox="1"/>
          <p:nvPr/>
        </p:nvSpPr>
        <p:spPr>
          <a:xfrm>
            <a:off x="796290" y="2106930"/>
            <a:ext cx="10435590" cy="1806575"/>
          </a:xfrm>
          <a:prstGeom prst="rect">
            <a:avLst/>
          </a:prstGeom>
          <a:noFill/>
        </p:spPr>
        <p:txBody>
          <a:bodyPr wrap="square" rtlCol="0">
            <a:noAutofit/>
          </a:bodyPr>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气体制备与收集装置的选择</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(1)制备装置的选择</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根据反应物的状态和反应条件选择制备装置。</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(2)收集装置的选择</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根据气体密度、溶解性、是否有毒、是否与水反应、是否与空气中的成分反应等性质选择收集装置。</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46175" y="1203325"/>
            <a:ext cx="478536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考法1　气体的制备、收集与净化</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986790" y="2096135"/>
            <a:ext cx="9994265" cy="3051810"/>
          </a:xfrm>
          <a:prstGeom prst="rect">
            <a:avLst/>
          </a:prstGeom>
          <a:noFill/>
        </p:spPr>
        <p:txBody>
          <a:bodyPr wrap="square" rtlCol="0">
            <a:noAutofit/>
          </a:bodyPr>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根据实验装置判断能制备的气体</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(1)对给出的装置要仔细观察,看是否缺少除杂装置、防倒吸装置等,是否缺少仪器(如酒精灯、温度计、陶土网)等。</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(2)装置是否正确。</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(3)气体收集的方法是否正确,如不能用排空气法收集NO,只能用排水法。</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(4)排空气法收集气体时注意气体通入集气瓶的方式是否正确,如H2应采用向下排空气法收集等。</a:t>
            </a:r>
            <a:endParaRPr lang="zh-CN" altLang="en-US" sz="2000"/>
          </a:p>
        </p:txBody>
      </p:sp>
      <p:pic>
        <p:nvPicPr>
          <p:cNvPr id="231" name="image219.jpeg"/>
          <p:cNvPicPr>
            <a:picLocks noChangeAspect="1"/>
          </p:cNvPicPr>
          <p:nvPr>
            <p:custDataLst>
              <p:tags r:id="rId1"/>
            </p:custDataLst>
          </p:nvPr>
        </p:nvPicPr>
        <p:blipFill>
          <a:blip r:embed="rId2"/>
          <a:stretch>
            <a:fillRect/>
          </a:stretch>
        </p:blipFill>
        <p:spPr>
          <a:xfrm>
            <a:off x="6002655" y="1253490"/>
            <a:ext cx="718820" cy="41021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27405" y="1373505"/>
            <a:ext cx="4064000"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计量仪器</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742950" y="2318385"/>
            <a:ext cx="10269220" cy="3223895"/>
          </a:xfrm>
          <a:prstGeom prst="rect">
            <a:avLst/>
          </a:prstGeom>
          <a:noFill/>
        </p:spPr>
        <p:txBody>
          <a:bodyPr wrap="square" rtlCol="0">
            <a:noAutofit/>
          </a:bodyPr>
          <a:p>
            <a:pPr indent="0" fontAlgn="auto">
              <a:lnSpc>
                <a:spcPts val="33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(1)托盘天平:①精确度是0.1 g;②药品不能直接放在托盘上,应放在称量纸上称量,易潮解、腐蚀性药品如NaOH等应放在小烧杯或表面皿等玻璃仪器内称量。</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33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(2)量筒:无“0”刻度,刻度由下而上逐渐增大。</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33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(3)温度计:①测量液体温度时,温度计的水银球部位应浸在液体内;测量蒸气温度时,应使温度计的水银球部位置于蒸馏烧瓶支管口处;②不能代替玻璃棒使用。</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44880" y="1118870"/>
            <a:ext cx="467995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考法1　气体的制备、收集与净化</a:t>
            </a:r>
            <a:endParaRPr lang="zh-CN" altLang="en-US" sz="2400"/>
          </a:p>
        </p:txBody>
      </p:sp>
      <p:pic>
        <p:nvPicPr>
          <p:cNvPr id="231" name="image219.jpeg"/>
          <p:cNvPicPr>
            <a:picLocks noChangeAspect="1"/>
          </p:cNvPicPr>
          <p:nvPr>
            <p:custDataLst>
              <p:tags r:id="rId1"/>
            </p:custDataLst>
          </p:nvPr>
        </p:nvPicPr>
        <p:blipFill>
          <a:blip r:embed="rId2"/>
          <a:stretch>
            <a:fillRect/>
          </a:stretch>
        </p:blipFill>
        <p:spPr>
          <a:xfrm>
            <a:off x="5800725" y="1169035"/>
            <a:ext cx="718820" cy="410210"/>
          </a:xfrm>
          <a:prstGeom prst="rect">
            <a:avLst/>
          </a:prstGeom>
        </p:spPr>
      </p:pic>
      <p:sp>
        <p:nvSpPr>
          <p:cNvPr id="3" name="文本框 2"/>
          <p:cNvSpPr txBox="1"/>
          <p:nvPr/>
        </p:nvSpPr>
        <p:spPr>
          <a:xfrm>
            <a:off x="1009015" y="1830070"/>
            <a:ext cx="9786620"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[北京2023·8,3分]完成下述实验,装置或试剂不正确的是</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5" name="表格 4"/>
          <p:cNvGraphicFramePr/>
          <p:nvPr>
            <p:custDataLst>
              <p:tags r:id="rId3"/>
            </p:custDataLst>
          </p:nvPr>
        </p:nvGraphicFramePr>
        <p:xfrm>
          <a:off x="1291590" y="2479675"/>
          <a:ext cx="9118600" cy="2978150"/>
        </p:xfrm>
        <a:graphic>
          <a:graphicData uri="http://schemas.openxmlformats.org/drawingml/2006/table">
            <a:tbl>
              <a:tblPr/>
              <a:tblGrid>
                <a:gridCol w="1715770"/>
                <a:gridCol w="1910715"/>
                <a:gridCol w="2618105"/>
                <a:gridCol w="2874010"/>
              </a:tblGrid>
              <a:tr h="1102995">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实验室制Cl</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800" b="0">
                          <a:latin typeface="微软雅黑" panose="020B0503020204020204" pitchFamily="34" charset="-122"/>
                          <a:ea typeface="微软雅黑" panose="020B0503020204020204" pitchFamily="34" charset="-122"/>
                          <a:cs typeface="微软雅黑" panose="020B0503020204020204" pitchFamily="34" charset="-122"/>
                        </a:rPr>
                        <a:t>　</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实验室收集C</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800" b="0">
                          <a:latin typeface="微软雅黑" panose="020B0503020204020204" pitchFamily="34" charset="-122"/>
                          <a:ea typeface="微软雅黑" panose="020B0503020204020204" pitchFamily="34" charset="-122"/>
                          <a:cs typeface="微软雅黑" panose="020B0503020204020204" pitchFamily="34" charset="-122"/>
                        </a:rPr>
                        <a:t>H</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4</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验证NH</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3</a:t>
                      </a:r>
                      <a:r>
                        <a:rPr lang="en-US" sz="1800" b="0">
                          <a:latin typeface="微软雅黑" panose="020B0503020204020204" pitchFamily="34" charset="-122"/>
                          <a:ea typeface="微软雅黑" panose="020B0503020204020204" pitchFamily="34" charset="-122"/>
                          <a:cs typeface="微软雅黑" panose="020B0503020204020204" pitchFamily="34" charset="-122"/>
                        </a:rPr>
                        <a:t>易溶于水且溶液呈碱性</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除去CO</a:t>
                      </a:r>
                      <a:r>
                        <a:rPr lang="en-US" sz="1800" b="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sz="1800" b="0">
                          <a:latin typeface="微软雅黑" panose="020B0503020204020204" pitchFamily="34" charset="-122"/>
                          <a:ea typeface="微软雅黑" panose="020B0503020204020204" pitchFamily="34" charset="-122"/>
                          <a:cs typeface="微软雅黑" panose="020B0503020204020204" pitchFamily="34" charset="-122"/>
                        </a:rPr>
                        <a:t>中混有的少量HCl　　</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516380">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 </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 </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 </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 </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58775">
                <a:tc>
                  <a:txBody>
                    <a:bodyPr/>
                    <a:p>
                      <a:pPr indent="0" algn="ctr">
                        <a:buNone/>
                      </a:pPr>
                      <a:r>
                        <a:rPr lang="en-US" sz="1800" b="0">
                          <a:latin typeface="微软雅黑" panose="020B0503020204020204" pitchFamily="34" charset="-122"/>
                          <a:ea typeface="微软雅黑" panose="020B0503020204020204" pitchFamily="34" charset="-122"/>
                          <a:cs typeface="NEU-BZ" charset="0"/>
                        </a:rPr>
                        <a:t>A</a:t>
                      </a:r>
                      <a:endParaRPr lang="en-US" altLang="en-US" sz="1800" b="0">
                        <a:latin typeface="微软雅黑" panose="020B0503020204020204" pitchFamily="34" charset="-122"/>
                        <a:ea typeface="微软雅黑" panose="020B0503020204020204" pitchFamily="34" charset="-122"/>
                        <a:cs typeface="NEU-BZ" charset="0"/>
                      </a:endParaRPr>
                    </a:p>
                  </a:txBody>
                  <a:tcPr marL="12700" marR="12700"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B</a:t>
                      </a:r>
                      <a:endParaRPr lang="en-US" altLang="en-US" sz="1800" b="0">
                        <a:latin typeface="微软雅黑" panose="020B0503020204020204" pitchFamily="34" charset="-122"/>
                        <a:ea typeface="微软雅黑" panose="020B0503020204020204" pitchFamily="34" charset="-122"/>
                        <a:cs typeface="NEU-BZ"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C</a:t>
                      </a:r>
                      <a:endParaRPr lang="en-US" altLang="en-US" sz="1800" b="0">
                        <a:latin typeface="微软雅黑" panose="020B0503020204020204" pitchFamily="34" charset="-122"/>
                        <a:ea typeface="微软雅黑" panose="020B0503020204020204" pitchFamily="34" charset="-122"/>
                        <a:cs typeface="NEU-BZ"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D</a:t>
                      </a:r>
                      <a:endParaRPr lang="en-US" altLang="en-US" sz="1800" b="0">
                        <a:latin typeface="微软雅黑" panose="020B0503020204020204" pitchFamily="34" charset="-122"/>
                        <a:ea typeface="微软雅黑" panose="020B0503020204020204" pitchFamily="34" charset="-122"/>
                        <a:cs typeface="NEU-BZ"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pic>
        <p:nvPicPr>
          <p:cNvPr id="6" name="图片 5"/>
          <p:cNvPicPr/>
          <p:nvPr/>
        </p:nvPicPr>
        <p:blipFill>
          <a:blip r:embed="rId4"/>
          <a:stretch>
            <a:fillRect/>
          </a:stretch>
        </p:blipFill>
        <p:spPr>
          <a:xfrm>
            <a:off x="1419860" y="3612515"/>
            <a:ext cx="1125220" cy="1396365"/>
          </a:xfrm>
          <a:prstGeom prst="rect">
            <a:avLst/>
          </a:prstGeom>
          <a:noFill/>
          <a:ln w="9525">
            <a:noFill/>
          </a:ln>
        </p:spPr>
      </p:pic>
      <p:pic>
        <p:nvPicPr>
          <p:cNvPr id="7" name="图片 6"/>
          <p:cNvPicPr/>
          <p:nvPr/>
        </p:nvPicPr>
        <p:blipFill>
          <a:blip r:embed="rId5"/>
          <a:stretch>
            <a:fillRect/>
          </a:stretch>
        </p:blipFill>
        <p:spPr>
          <a:xfrm>
            <a:off x="3358515" y="3740785"/>
            <a:ext cx="1124585" cy="1092835"/>
          </a:xfrm>
          <a:prstGeom prst="rect">
            <a:avLst/>
          </a:prstGeom>
          <a:noFill/>
          <a:ln w="9525">
            <a:noFill/>
          </a:ln>
        </p:spPr>
      </p:pic>
      <p:pic>
        <p:nvPicPr>
          <p:cNvPr id="8" name="图片 7"/>
          <p:cNvPicPr/>
          <p:nvPr/>
        </p:nvPicPr>
        <p:blipFill>
          <a:blip r:embed="rId6"/>
          <a:stretch>
            <a:fillRect/>
          </a:stretch>
        </p:blipFill>
        <p:spPr>
          <a:xfrm>
            <a:off x="5419090" y="3740785"/>
            <a:ext cx="1353820" cy="1092835"/>
          </a:xfrm>
          <a:prstGeom prst="rect">
            <a:avLst/>
          </a:prstGeom>
          <a:noFill/>
          <a:ln w="9525">
            <a:noFill/>
          </a:ln>
        </p:spPr>
      </p:pic>
      <p:pic>
        <p:nvPicPr>
          <p:cNvPr id="9" name="图片 8"/>
          <p:cNvPicPr/>
          <p:nvPr/>
        </p:nvPicPr>
        <p:blipFill>
          <a:blip r:embed="rId7"/>
          <a:stretch>
            <a:fillRect/>
          </a:stretch>
        </p:blipFill>
        <p:spPr>
          <a:xfrm>
            <a:off x="8286750" y="3855085"/>
            <a:ext cx="1395095" cy="978535"/>
          </a:xfrm>
          <a:prstGeom prst="rect">
            <a:avLst/>
          </a:prstGeom>
          <a:noFill/>
          <a:ln w="9525">
            <a:noFill/>
          </a:ln>
        </p:spPr>
      </p:pic>
      <p:sp>
        <p:nvSpPr>
          <p:cNvPr id="4" name="文本框 3"/>
          <p:cNvSpPr txBox="1"/>
          <p:nvPr/>
        </p:nvSpPr>
        <p:spPr>
          <a:xfrm>
            <a:off x="8286750" y="353695"/>
            <a:ext cx="4064000" cy="460375"/>
          </a:xfrm>
          <a:prstGeom prst="rect">
            <a:avLst/>
          </a:prstGeom>
          <a:noFill/>
        </p:spPr>
        <p:txBody>
          <a:bodyPr wrap="square" rtlCol="0">
            <a:spAutoFit/>
          </a:bodyPr>
          <a:p>
            <a:r>
              <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例题</a:t>
            </a:r>
            <a:r>
              <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P85</a:t>
            </a:r>
            <a:endPar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p:cNvSpPr txBox="1"/>
          <p:nvPr/>
        </p:nvSpPr>
        <p:spPr>
          <a:xfrm>
            <a:off x="7369810" y="1808480"/>
            <a:ext cx="424815" cy="460375"/>
          </a:xfrm>
          <a:prstGeom prst="rect">
            <a:avLst/>
          </a:prstGeom>
          <a:noFill/>
        </p:spPr>
        <p:txBody>
          <a:bodyPr wrap="square" rtlCol="0">
            <a:spAutoFit/>
          </a:bodyPr>
          <a:p>
            <a:r>
              <a:rPr lang="en-US" altLang="zh-CN" sz="2400" b="1">
                <a:solidFill>
                  <a:srgbClr val="FF0000"/>
                </a:solidFill>
                <a:latin typeface="Times New Roman" panose="02020603050405020304" charset="0"/>
                <a:cs typeface="Times New Roman" panose="02020603050405020304" charset="0"/>
              </a:rPr>
              <a:t>D</a:t>
            </a:r>
            <a:endParaRPr lang="en-US" altLang="zh-CN" sz="2400" b="1">
              <a:solidFill>
                <a:srgbClr val="FF0000"/>
              </a:solidFill>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55675" y="1118870"/>
            <a:ext cx="4657725"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考法1　气体的制备、收集与净化</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31" name="image219.jpeg"/>
          <p:cNvPicPr>
            <a:picLocks noChangeAspect="1"/>
          </p:cNvPicPr>
          <p:nvPr>
            <p:custDataLst>
              <p:tags r:id="rId1"/>
            </p:custDataLst>
          </p:nvPr>
        </p:nvPicPr>
        <p:blipFill>
          <a:blip r:embed="rId2"/>
          <a:stretch>
            <a:fillRect/>
          </a:stretch>
        </p:blipFill>
        <p:spPr>
          <a:xfrm>
            <a:off x="5800725" y="1169035"/>
            <a:ext cx="718820" cy="410210"/>
          </a:xfrm>
          <a:prstGeom prst="rect">
            <a:avLst/>
          </a:prstGeom>
        </p:spPr>
      </p:pic>
      <p:sp>
        <p:nvSpPr>
          <p:cNvPr id="3" name="文本框 2"/>
          <p:cNvSpPr txBox="1"/>
          <p:nvPr/>
        </p:nvSpPr>
        <p:spPr>
          <a:xfrm>
            <a:off x="1041400" y="2042160"/>
            <a:ext cx="9404985" cy="1517015"/>
          </a:xfrm>
          <a:prstGeom prst="rect">
            <a:avLst/>
          </a:prstGeom>
          <a:noFill/>
        </p:spPr>
        <p:txBody>
          <a:bodyPr wrap="square" rtlCol="0">
            <a:spAutoFit/>
          </a:bodyPr>
          <a:p>
            <a:pPr indent="0" fontAlgn="auto">
              <a:lnSpc>
                <a:spcPts val="2780"/>
              </a:lnSpc>
            </a:pPr>
            <a:r>
              <a:rPr sz="2000">
                <a:latin typeface="微软雅黑" panose="020B0503020204020204" pitchFamily="34" charset="-122"/>
                <a:ea typeface="微软雅黑" panose="020B0503020204020204" pitchFamily="34" charset="-122"/>
                <a:cs typeface="微软雅黑" panose="020B0503020204020204" pitchFamily="34" charset="-122"/>
              </a:rPr>
              <a:t>【解析】MnO</a:t>
            </a:r>
            <a:r>
              <a:rPr sz="2000" baseline="-25000">
                <a:latin typeface="微软雅黑" panose="020B0503020204020204" pitchFamily="34" charset="-122"/>
                <a:ea typeface="微软雅黑" panose="020B0503020204020204" pitchFamily="34" charset="-122"/>
                <a:cs typeface="微软雅黑" panose="020B0503020204020204" pitchFamily="34" charset="-122"/>
              </a:rPr>
              <a:t>2</a:t>
            </a:r>
            <a:r>
              <a:rPr sz="2000">
                <a:latin typeface="微软雅黑" panose="020B0503020204020204" pitchFamily="34" charset="-122"/>
                <a:ea typeface="微软雅黑" panose="020B0503020204020204" pitchFamily="34" charset="-122"/>
                <a:cs typeface="微软雅黑" panose="020B0503020204020204" pitchFamily="34" charset="-122"/>
              </a:rPr>
              <a:t>固体与浓盐酸在加热条件下反应生成氯气,A正确;乙烯难溶于水且不与水反应,可用排水法收集,B正确;实验中形成红色喷泉,说明氨极易溶于水且形成的溶液呈碱性,C正确;CO</a:t>
            </a:r>
            <a:r>
              <a:rPr sz="2000" baseline="-25000">
                <a:latin typeface="微软雅黑" panose="020B0503020204020204" pitchFamily="34" charset="-122"/>
                <a:ea typeface="微软雅黑" panose="020B0503020204020204" pitchFamily="34" charset="-122"/>
                <a:cs typeface="微软雅黑" panose="020B0503020204020204" pitchFamily="34" charset="-122"/>
              </a:rPr>
              <a:t>2</a:t>
            </a:r>
            <a:r>
              <a:rPr sz="2000">
                <a:latin typeface="微软雅黑" panose="020B0503020204020204" pitchFamily="34" charset="-122"/>
                <a:ea typeface="微软雅黑" panose="020B0503020204020204" pitchFamily="34" charset="-122"/>
                <a:cs typeface="微软雅黑" panose="020B0503020204020204" pitchFamily="34" charset="-122"/>
              </a:rPr>
              <a:t>会与饱和Na</a:t>
            </a:r>
            <a:r>
              <a:rPr sz="2000" baseline="-25000">
                <a:latin typeface="微软雅黑" panose="020B0503020204020204" pitchFamily="34" charset="-122"/>
                <a:ea typeface="微软雅黑" panose="020B0503020204020204" pitchFamily="34" charset="-122"/>
                <a:cs typeface="微软雅黑" panose="020B0503020204020204" pitchFamily="34" charset="-122"/>
              </a:rPr>
              <a:t>2</a:t>
            </a:r>
            <a:r>
              <a:rPr sz="2000">
                <a:latin typeface="微软雅黑" panose="020B0503020204020204" pitchFamily="34" charset="-122"/>
                <a:ea typeface="微软雅黑" panose="020B0503020204020204" pitchFamily="34" charset="-122"/>
                <a:cs typeface="微软雅黑" panose="020B0503020204020204" pitchFamily="34" charset="-122"/>
              </a:rPr>
              <a:t>CO</a:t>
            </a:r>
            <a:r>
              <a:rPr sz="2000" baseline="-25000">
                <a:latin typeface="微软雅黑" panose="020B0503020204020204" pitchFamily="34" charset="-122"/>
                <a:ea typeface="微软雅黑" panose="020B0503020204020204" pitchFamily="34" charset="-122"/>
                <a:cs typeface="微软雅黑" panose="020B0503020204020204" pitchFamily="34" charset="-122"/>
              </a:rPr>
              <a:t>3</a:t>
            </a:r>
            <a:r>
              <a:rPr sz="2000">
                <a:latin typeface="微软雅黑" panose="020B0503020204020204" pitchFamily="34" charset="-122"/>
                <a:ea typeface="微软雅黑" panose="020B0503020204020204" pitchFamily="34" charset="-122"/>
                <a:cs typeface="微软雅黑" panose="020B0503020204020204" pitchFamily="34" charset="-122"/>
              </a:rPr>
              <a:t>溶液反应,不能使用饱和Na</a:t>
            </a:r>
            <a:r>
              <a:rPr sz="2000" baseline="-25000">
                <a:latin typeface="微软雅黑" panose="020B0503020204020204" pitchFamily="34" charset="-122"/>
                <a:ea typeface="微软雅黑" panose="020B0503020204020204" pitchFamily="34" charset="-122"/>
                <a:cs typeface="微软雅黑" panose="020B0503020204020204" pitchFamily="34" charset="-122"/>
              </a:rPr>
              <a:t>2</a:t>
            </a:r>
            <a:r>
              <a:rPr sz="2000">
                <a:latin typeface="微软雅黑" panose="020B0503020204020204" pitchFamily="34" charset="-122"/>
                <a:ea typeface="微软雅黑" panose="020B0503020204020204" pitchFamily="34" charset="-122"/>
                <a:cs typeface="微软雅黑" panose="020B0503020204020204" pitchFamily="34" charset="-122"/>
              </a:rPr>
              <a:t>CO</a:t>
            </a:r>
            <a:r>
              <a:rPr sz="2000" baseline="-25000">
                <a:latin typeface="微软雅黑" panose="020B0503020204020204" pitchFamily="34" charset="-122"/>
                <a:ea typeface="微软雅黑" panose="020B0503020204020204" pitchFamily="34" charset="-122"/>
                <a:cs typeface="微软雅黑" panose="020B0503020204020204" pitchFamily="34" charset="-122"/>
              </a:rPr>
              <a:t>3</a:t>
            </a:r>
            <a:r>
              <a:rPr sz="2000">
                <a:latin typeface="微软雅黑" panose="020B0503020204020204" pitchFamily="34" charset="-122"/>
                <a:ea typeface="微软雅黑" panose="020B0503020204020204" pitchFamily="34" charset="-122"/>
                <a:cs typeface="微软雅黑" panose="020B0503020204020204" pitchFamily="34" charset="-122"/>
              </a:rPr>
              <a:t>溶液除杂,应选择饱和NaHCO</a:t>
            </a:r>
            <a:r>
              <a:rPr sz="2000" baseline="-25000">
                <a:latin typeface="微软雅黑" panose="020B0503020204020204" pitchFamily="34" charset="-122"/>
                <a:ea typeface="微软雅黑" panose="020B0503020204020204" pitchFamily="34" charset="-122"/>
                <a:cs typeface="微软雅黑" panose="020B0503020204020204" pitchFamily="34" charset="-122"/>
              </a:rPr>
              <a:t>3</a:t>
            </a:r>
            <a:r>
              <a:rPr sz="2000">
                <a:latin typeface="微软雅黑" panose="020B0503020204020204" pitchFamily="34" charset="-122"/>
                <a:ea typeface="微软雅黑" panose="020B0503020204020204" pitchFamily="34" charset="-122"/>
                <a:cs typeface="微软雅黑" panose="020B0503020204020204" pitchFamily="34" charset="-122"/>
              </a:rPr>
              <a:t>溶液,D错误。</a:t>
            </a:r>
            <a:endParaRPr 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97585" y="1129665"/>
            <a:ext cx="4105275"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考法2　制气装置及连接顺序</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168400" y="1957070"/>
            <a:ext cx="7726680" cy="3498215"/>
          </a:xfrm>
          <a:prstGeom prst="rect">
            <a:avLst/>
          </a:prstGeom>
          <a:noFill/>
        </p:spPr>
        <p:txBody>
          <a:bodyPr wrap="square" rtlCol="0">
            <a:noAutofit/>
          </a:bodyPr>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实验操作的先后顺序</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(1)装配仪器时:先</a:t>
            </a:r>
            <a:r>
              <a:rPr lang="zh-CN" altLang="en-US" sz="2000" u="wavyHeavy">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下</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后</a:t>
            </a:r>
            <a:r>
              <a:rPr lang="zh-CN" altLang="en-US" sz="2000" u="wavyHeavy">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上</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,先</a:t>
            </a:r>
            <a:r>
              <a:rPr lang="zh-CN" altLang="en-US" sz="2000" u="wavyHeavy">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左</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后</a:t>
            </a:r>
            <a:r>
              <a:rPr lang="zh-CN" altLang="en-US" sz="2000" u="wavyHeavy">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右</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(2)加入试剂时:先</a:t>
            </a:r>
            <a:r>
              <a:rPr lang="zh-CN" altLang="en-US" sz="2000" u="wavyHeavy">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固</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后</a:t>
            </a:r>
            <a:r>
              <a:rPr lang="zh-CN" altLang="en-US" sz="2000" u="wavyHeavy">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液</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(3)实验开始时:先</a:t>
            </a:r>
            <a:r>
              <a:rPr lang="zh-CN" altLang="en-US" sz="2000" u="wavyHeavy">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检查装置气密性</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,再加药品,后点酒精灯。</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(4)净化气体时:通常先除杂、后干燥。</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(5)防倒吸实验:一般是最后停止</a:t>
            </a:r>
            <a:r>
              <a:rPr lang="zh-CN" altLang="en-US" sz="2000" u="wavyHeavy">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加热</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或停止</a:t>
            </a:r>
            <a:r>
              <a:rPr lang="zh-CN" altLang="en-US" sz="2000" u="wavyHeavy">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通气</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(6)防氧化实验:一般是最后停止通气。</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953135" y="1152525"/>
            <a:ext cx="4208780" cy="460375"/>
          </a:xfrm>
          <a:prstGeom prst="rect">
            <a:avLst/>
          </a:prstGeom>
        </p:spPr>
        <p:style>
          <a:lnRef idx="0">
            <a:srgbClr val="FFFFFF"/>
          </a:lnRef>
          <a:fillRef idx="1">
            <a:schemeClr val="accent1"/>
          </a:fillRef>
          <a:effectRef idx="0">
            <a:srgbClr val="FFFFFF"/>
          </a:effectRef>
          <a:fontRef idx="minor">
            <a:schemeClr val="lt1"/>
          </a:fontRef>
        </p:style>
        <p:txBody>
          <a:bodyPr wrap="square">
            <a:spAutoFit/>
          </a:bodyPr>
          <a:p>
            <a:pPr indent="0"/>
            <a:r>
              <a:rPr lang="zh-CN" altLang="en-US" sz="2400" b="0">
                <a:solidFill>
                  <a:srgbClr val="FFFFFF"/>
                </a:solidFill>
                <a:uFillTx/>
                <a:latin typeface="微软雅黑" panose="020B0503020204020204" pitchFamily="34" charset="-122"/>
                <a:ea typeface="微软雅黑" panose="020B0503020204020204" pitchFamily="34" charset="-122"/>
                <a:cs typeface="微软雅黑" panose="020B0503020204020204" pitchFamily="34" charset="-122"/>
              </a:rPr>
              <a:t>考法2　制气装置及连接顺序</a:t>
            </a:r>
            <a:endParaRPr lang="zh-CN" altLang="en-US" sz="2400" b="0">
              <a:solidFill>
                <a:srgbClr val="FFFFFF"/>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953135" y="2085340"/>
            <a:ext cx="4064000"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含气体制备的实验装置连接顺序</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38" name="image226.jpeg"/>
          <p:cNvPicPr>
            <a:picLocks noChangeAspect="1"/>
          </p:cNvPicPr>
          <p:nvPr>
            <p:custDataLst>
              <p:tags r:id="rId1"/>
            </p:custDataLst>
          </p:nvPr>
        </p:nvPicPr>
        <p:blipFill>
          <a:blip r:embed="rId2"/>
          <a:stretch>
            <a:fillRect/>
          </a:stretch>
        </p:blipFill>
        <p:spPr>
          <a:xfrm>
            <a:off x="1176655" y="3259455"/>
            <a:ext cx="9131935" cy="1073150"/>
          </a:xfrm>
          <a:prstGeom prst="rect">
            <a:avLst/>
          </a:prstGeom>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90905" y="1065530"/>
            <a:ext cx="406400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pPr indent="0"/>
            <a:r>
              <a:rPr lang="zh-CN" altLang="en-US" sz="2400">
                <a:solidFill>
                  <a:srgbClr val="FFFFFF"/>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考法2　制气装置及连接顺序</a:t>
            </a:r>
            <a:endParaRPr lang="zh-CN" altLang="en-US" sz="2400">
              <a:solidFill>
                <a:srgbClr val="FFFFFF"/>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040130" y="2091055"/>
            <a:ext cx="9543415" cy="1358265"/>
          </a:xfrm>
          <a:prstGeom prst="rect">
            <a:avLst/>
          </a:prstGeom>
          <a:noFill/>
        </p:spPr>
        <p:txBody>
          <a:bodyPr wrap="square" rtlCol="0">
            <a:noAutofit/>
          </a:bodyPr>
          <a:p>
            <a:r>
              <a:rPr lang="zh-CN" altLang="en-US"/>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[山东2022·18节选]实验室利用FeCl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·4H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O和亚硫酰氯(SOCl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)制备无水FeCl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的装置如图所示(加热及夹持装置略)。已知SOCl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沸点为76 ℃,遇水极易反应生成两种酸性气体。</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回答下列问题:</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890905" y="1692275"/>
            <a:ext cx="4148455" cy="460375"/>
          </a:xfrm>
          <a:prstGeom prst="rect">
            <a:avLst/>
          </a:prstGeom>
          <a:noFill/>
        </p:spPr>
        <p:txBody>
          <a:bodyPr wrap="square" rtlCol="0">
            <a:spAutoFit/>
          </a:bodyPr>
          <a:p>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真题例</a:t>
            </a:r>
            <a:r>
              <a:rPr lang="en-US" altLang="zh-CN"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a:t>
            </a:r>
            <a:endParaRPr lang="en-US" altLang="zh-CN"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40" name="image228.jpeg"/>
          <p:cNvPicPr>
            <a:picLocks noChangeAspect="1"/>
          </p:cNvPicPr>
          <p:nvPr>
            <p:custDataLst>
              <p:tags r:id="rId1"/>
            </p:custDataLst>
          </p:nvPr>
        </p:nvPicPr>
        <p:blipFill>
          <a:blip r:embed="rId2"/>
          <a:stretch>
            <a:fillRect/>
          </a:stretch>
        </p:blipFill>
        <p:spPr>
          <a:xfrm>
            <a:off x="1158240" y="3400425"/>
            <a:ext cx="2817495" cy="2318385"/>
          </a:xfrm>
          <a:prstGeom prst="rect">
            <a:avLst/>
          </a:prstGeom>
        </p:spPr>
      </p:pic>
      <p:sp>
        <p:nvSpPr>
          <p:cNvPr id="6" name="文本框 5"/>
          <p:cNvSpPr txBox="1"/>
          <p:nvPr/>
        </p:nvSpPr>
        <p:spPr>
          <a:xfrm>
            <a:off x="5457825" y="3539490"/>
            <a:ext cx="4956175" cy="1965325"/>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(1)实验开始先通N</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。一段时间后,先加热装置</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(填“a”或“b”)。装置b内发生反应的化学方程式为	　</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装置c、d共同起到的作用是</a:t>
            </a:r>
            <a:r>
              <a:rPr lang="en-US" altLang="zh-CN"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u="sng">
                <a:latin typeface="微软雅黑" panose="020B0503020204020204" pitchFamily="34" charset="-122"/>
                <a:ea typeface="微软雅黑" panose="020B0503020204020204" pitchFamily="34" charset="-122"/>
                <a:cs typeface="微软雅黑" panose="020B0503020204020204" pitchFamily="34" charset="-122"/>
              </a:rPr>
              <a:t>             </a:t>
            </a:r>
            <a:r>
              <a:rPr sz="2000" u="sng">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000" u="sng">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8251190" y="386080"/>
            <a:ext cx="4064000" cy="460375"/>
          </a:xfrm>
          <a:prstGeom prst="rect">
            <a:avLst/>
          </a:prstGeom>
          <a:noFill/>
        </p:spPr>
        <p:txBody>
          <a:bodyPr wrap="square" rtlCol="0">
            <a:spAutoFit/>
          </a:bodyPr>
          <a:p>
            <a:r>
              <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例题</a:t>
            </a:r>
            <a:r>
              <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P86</a:t>
            </a:r>
            <a:endPar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5989320" y="3719830"/>
            <a:ext cx="701040" cy="583565"/>
          </a:xfrm>
          <a:prstGeom prst="rect">
            <a:avLst/>
          </a:prstGeom>
          <a:noFill/>
        </p:spPr>
        <p:txBody>
          <a:bodyPr wrap="square" rtlCol="0">
            <a:spAutoFit/>
          </a:bodyPr>
          <a:p>
            <a:r>
              <a:rPr lang="en-US" altLang="zh-CN" sz="3200">
                <a:latin typeface="Times New Roman" panose="02020603050405020304" charset="0"/>
                <a:cs typeface="Times New Roman" panose="02020603050405020304" charset="0"/>
              </a:rPr>
              <a:t>a</a:t>
            </a:r>
            <a:endParaRPr lang="en-US" altLang="zh-CN" sz="3200">
              <a:latin typeface="Times New Roman" panose="02020603050405020304" charset="0"/>
              <a:cs typeface="Times New Roman" panose="02020603050405020304" charset="0"/>
            </a:endParaRPr>
          </a:p>
        </p:txBody>
      </p:sp>
      <p:pic>
        <p:nvPicPr>
          <p:cNvPr id="9" name="图片 8" descr="QQ截图20240124233009"/>
          <p:cNvPicPr>
            <a:picLocks noChangeAspect="1"/>
          </p:cNvPicPr>
          <p:nvPr/>
        </p:nvPicPr>
        <p:blipFill>
          <a:blip r:embed="rId3"/>
          <a:stretch>
            <a:fillRect/>
          </a:stretch>
        </p:blipFill>
        <p:spPr>
          <a:xfrm>
            <a:off x="5457825" y="4509770"/>
            <a:ext cx="4876800" cy="323850"/>
          </a:xfrm>
          <a:prstGeom prst="rect">
            <a:avLst/>
          </a:prstGeom>
        </p:spPr>
      </p:pic>
      <p:sp>
        <p:nvSpPr>
          <p:cNvPr id="10" name="文本框 9"/>
          <p:cNvSpPr txBox="1"/>
          <p:nvPr/>
        </p:nvSpPr>
        <p:spPr>
          <a:xfrm>
            <a:off x="8707755" y="4771390"/>
            <a:ext cx="2251075" cy="706755"/>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冷凝回流</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SOCl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02335" y="1074420"/>
            <a:ext cx="4238625"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nchor="t">
            <a:spAutoFit/>
          </a:bodyPr>
          <a:p>
            <a:pPr indent="0"/>
            <a:r>
              <a:rPr lang="zh-CN" altLang="en-US" sz="2400">
                <a:solidFill>
                  <a:srgbClr val="FFFFFF"/>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考法2　制气装置及连接顺序</a:t>
            </a:r>
            <a:endParaRPr lang="zh-CN" altLang="en-US" sz="2400">
              <a:solidFill>
                <a:srgbClr val="FFFFFF"/>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902335" y="1721485"/>
            <a:ext cx="10110470" cy="1707515"/>
          </a:xfrm>
          <a:prstGeom prst="rect">
            <a:avLst/>
          </a:prstGeom>
          <a:noFill/>
        </p:spPr>
        <p:txBody>
          <a:bodyPr wrap="square" rtlCol="0" anchor="t">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[山东2022·18节选]实验室利用FeCl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·4H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O和亚硫酰氯(SOCl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)制备无水FeCl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的装置如图所示(加热及夹持装置略)。已知SOCl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沸点为76 ℃,遇水极易反应生成两种酸性气体。</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回答下列问题:</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40" name="image228.jpeg"/>
          <p:cNvPicPr>
            <a:picLocks noChangeAspect="1"/>
          </p:cNvPicPr>
          <p:nvPr>
            <p:custDataLst>
              <p:tags r:id="rId1"/>
            </p:custDataLst>
          </p:nvPr>
        </p:nvPicPr>
        <p:blipFill>
          <a:blip r:embed="rId2"/>
          <a:stretch>
            <a:fillRect/>
          </a:stretch>
        </p:blipFill>
        <p:spPr>
          <a:xfrm>
            <a:off x="977265" y="2954020"/>
            <a:ext cx="2817495" cy="2318385"/>
          </a:xfrm>
          <a:prstGeom prst="rect">
            <a:avLst/>
          </a:prstGeom>
        </p:spPr>
      </p:pic>
      <p:sp>
        <p:nvSpPr>
          <p:cNvPr id="4" name="文本框 3"/>
          <p:cNvSpPr txBox="1"/>
          <p:nvPr/>
        </p:nvSpPr>
        <p:spPr>
          <a:xfrm>
            <a:off x="4331970" y="2710815"/>
            <a:ext cx="6611620" cy="2369820"/>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(2)用上述装置,根据反应TiO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en-US" altLang="zh-CN" sz="2000" baseline="-25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TiCl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制备TiCl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。已知TiCl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与CCl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分子结构相似,与CCl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互溶,但极易水解。选择合适仪器并组装蒸馏装置对TiCl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混合物进行蒸馏提纯(加热及夹持装置略),安装顺序为</a:t>
            </a:r>
            <a:r>
              <a:rPr lang="en-US" altLang="zh-CN" sz="2000" u="sng">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u="sng">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(填序号),先馏出的物质为</a:t>
            </a:r>
            <a:r>
              <a:rPr lang="zh-CN" altLang="en-US" sz="2000" u="sng">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41" name="image229.jpeg" descr="source:si_idm1045637296;FounderCES"/>
          <p:cNvPicPr>
            <a:picLocks noChangeAspect="1"/>
          </p:cNvPicPr>
          <p:nvPr>
            <p:custDataLst>
              <p:tags r:id="rId3"/>
            </p:custDataLst>
          </p:nvPr>
        </p:nvPicPr>
        <p:blipFill>
          <a:blip r:embed="rId4"/>
          <a:stretch>
            <a:fillRect/>
          </a:stretch>
        </p:blipFill>
        <p:spPr>
          <a:xfrm>
            <a:off x="8299450" y="2710815"/>
            <a:ext cx="446405" cy="390525"/>
          </a:xfrm>
          <a:prstGeom prst="rect">
            <a:avLst/>
          </a:prstGeom>
        </p:spPr>
      </p:pic>
      <p:pic>
        <p:nvPicPr>
          <p:cNvPr id="242" name="image230.jpeg"/>
          <p:cNvPicPr>
            <a:picLocks noChangeAspect="1"/>
          </p:cNvPicPr>
          <p:nvPr>
            <p:custDataLst>
              <p:tags r:id="rId5"/>
            </p:custDataLst>
          </p:nvPr>
        </p:nvPicPr>
        <p:blipFill>
          <a:blip r:embed="rId6"/>
          <a:stretch>
            <a:fillRect/>
          </a:stretch>
        </p:blipFill>
        <p:spPr>
          <a:xfrm>
            <a:off x="4331970" y="4529455"/>
            <a:ext cx="5615940" cy="1696720"/>
          </a:xfrm>
          <a:prstGeom prst="rect">
            <a:avLst/>
          </a:prstGeom>
        </p:spPr>
      </p:pic>
      <p:sp>
        <p:nvSpPr>
          <p:cNvPr id="5" name="文本框 4"/>
          <p:cNvSpPr txBox="1"/>
          <p:nvPr/>
        </p:nvSpPr>
        <p:spPr>
          <a:xfrm>
            <a:off x="9525635" y="3677920"/>
            <a:ext cx="1667510" cy="368300"/>
          </a:xfrm>
          <a:prstGeom prst="rect">
            <a:avLst/>
          </a:prstGeom>
          <a:noFill/>
        </p:spPr>
        <p:txBody>
          <a:bodyPr wrap="square" rtlCol="0">
            <a:spAutoFit/>
          </a:bodyPr>
          <a:p>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⑥⑩③⑤</a:t>
            </a:r>
            <a:endParaRPr lang="zh-CN" altLang="en-US"/>
          </a:p>
        </p:txBody>
      </p:sp>
      <p:sp>
        <p:nvSpPr>
          <p:cNvPr id="6" name="文本框 5"/>
          <p:cNvSpPr txBox="1"/>
          <p:nvPr/>
        </p:nvSpPr>
        <p:spPr>
          <a:xfrm>
            <a:off x="7390765" y="3964940"/>
            <a:ext cx="1455420"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CCl</a:t>
            </a:r>
            <a:r>
              <a:rPr lang="zh-CN" altLang="en-US" sz="2400" baseline="-25000">
                <a:effectLst/>
                <a:latin typeface="微软雅黑" panose="020B0503020204020204" pitchFamily="34" charset="-122"/>
                <a:ea typeface="微软雅黑" panose="020B0503020204020204" pitchFamily="34" charset="-122"/>
                <a:cs typeface="微软雅黑" panose="020B0503020204020204" pitchFamily="34" charset="-122"/>
                <a:sym typeface="+mn-ea"/>
              </a:rPr>
              <a:t>4</a:t>
            </a: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43585" y="925195"/>
            <a:ext cx="412115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nchor="t">
            <a:spAutoFit/>
          </a:bodyPr>
          <a:p>
            <a:pPr indent="0"/>
            <a:r>
              <a:rPr lang="zh-CN" altLang="en-US" sz="2400">
                <a:solidFill>
                  <a:srgbClr val="FFFFFF"/>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考法2　制气装置及连接顺序</a:t>
            </a:r>
            <a:endParaRPr lang="zh-CN" altLang="en-US" sz="2400">
              <a:solidFill>
                <a:srgbClr val="FFFFFF"/>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1" name="文本框 100"/>
          <p:cNvSpPr txBox="1"/>
          <p:nvPr/>
        </p:nvSpPr>
        <p:spPr>
          <a:xfrm>
            <a:off x="934720" y="1620520"/>
            <a:ext cx="1288415" cy="398780"/>
          </a:xfrm>
          <a:prstGeom prst="rect">
            <a:avLst/>
          </a:prstGeom>
          <a:solidFill>
            <a:srgbClr val="FFC000"/>
          </a:solidFill>
          <a:ln w="9525">
            <a:solidFill>
              <a:schemeClr val="bg1"/>
            </a:solidFill>
          </a:ln>
        </p:spPr>
        <p:txBody>
          <a:bodyPr wrap="square">
            <a:spAutoFit/>
          </a:bodyPr>
          <a:p>
            <a:pPr indent="0"/>
            <a:r>
              <a:rPr lang="zh-CN" sz="2000" b="0">
                <a:latin typeface="微软雅黑" panose="020B0503020204020204" pitchFamily="34" charset="-122"/>
                <a:ea typeface="微软雅黑" panose="020B0503020204020204" pitchFamily="34" charset="-122"/>
                <a:cs typeface="方正兰亭中黑_GBK" panose="02000000000000000000" charset="-122"/>
              </a:rPr>
              <a:t>思路分析</a:t>
            </a:r>
            <a:endParaRPr lang="zh-CN" altLang="en-US" sz="2000" b="0">
              <a:latin typeface="微软雅黑" panose="020B0503020204020204" pitchFamily="34" charset="-122"/>
              <a:ea typeface="微软雅黑" panose="020B0503020204020204" pitchFamily="34" charset="-122"/>
              <a:cs typeface="方正兰亭中黑_GBK" panose="02000000000000000000" charset="-122"/>
            </a:endParaRPr>
          </a:p>
        </p:txBody>
      </p:sp>
      <p:sp>
        <p:nvSpPr>
          <p:cNvPr id="3" name="文本框 2"/>
          <p:cNvSpPr txBox="1"/>
          <p:nvPr/>
        </p:nvSpPr>
        <p:spPr>
          <a:xfrm>
            <a:off x="934720" y="2254250"/>
            <a:ext cx="9947910" cy="3648075"/>
          </a:xfrm>
          <a:prstGeom prst="rect">
            <a:avLst/>
          </a:prstGeom>
          <a:noFill/>
        </p:spPr>
        <p:txBody>
          <a:bodyPr wrap="square" rtlCol="0">
            <a:noAutofit/>
          </a:bodyPr>
          <a:p>
            <a:pPr indent="0" fontAlgn="auto">
              <a:lnSpc>
                <a:spcPts val="28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SOCl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与H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O反应生成两种酸性气体,即生成SO</a:t>
            </a:r>
            <a:r>
              <a:rPr lang="zh-CN" altLang="en-US" sz="20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和HCl,FeCl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·4H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O与SOCl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制备无水FeCl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的反应原理为SOCl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吸收FeCl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·4H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O受热失去的结晶水生成SO</a:t>
            </a:r>
            <a:r>
              <a:rPr lang="zh-CN" altLang="en-US" sz="2000" baseline="-25000">
                <a:effectLst/>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和HCl,HCl可抑制FeCl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的水解,从而制得无水FeCl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8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93470" y="4939665"/>
            <a:ext cx="9554210" cy="706755"/>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【答案】(1)a　FeCl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·4H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O+4SOCl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FeCl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+4SO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↑+8HCl↑　冷凝回流</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SOCl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(2)⑥⑩③⑤　CCl</a:t>
            </a:r>
            <a:r>
              <a:rPr lang="zh-CN" altLang="en-US" sz="2000" baseline="-25000">
                <a:effectLst/>
                <a:latin typeface="微软雅黑" panose="020B0503020204020204" pitchFamily="34" charset="-122"/>
                <a:ea typeface="微软雅黑" panose="020B0503020204020204" pitchFamily="34" charset="-122"/>
                <a:cs typeface="微软雅黑" panose="020B0503020204020204" pitchFamily="34" charset="-122"/>
              </a:rPr>
              <a:t>4</a:t>
            </a:r>
            <a:endParaRPr lang="zh-CN" altLang="en-US" sz="2000" baseline="-25000">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965835" y="1172210"/>
            <a:ext cx="406400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solidFill>
                  <a:srgbClr val="FFFFFF"/>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考法2　制气装置及连接顺序</a:t>
            </a:r>
            <a:endParaRPr lang="zh-CN" altLang="en-US" sz="2400">
              <a:solidFill>
                <a:srgbClr val="FFFFFF"/>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1093470" y="1833880"/>
            <a:ext cx="9696450" cy="2882900"/>
          </a:xfrm>
          <a:prstGeom prst="rect">
            <a:avLst/>
          </a:prstGeom>
          <a:noFill/>
        </p:spPr>
        <p:txBody>
          <a:bodyPr wrap="square" rtlCol="0" anchor="t">
            <a:noAutofit/>
          </a:bodyPr>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【解析】(1)实验开始时先通N</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,排尽装置中的空气,一段时间后,先加热装置a,使SOCl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气体充满装置b后再加热装置b,装置b中发生反应的化学方程式为FeCl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·4H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O+4SOCl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FeCl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+4SO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↑+8HCl↑;装置c、d的共同作用是冷凝回流SOCl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(2)组装蒸馏装置对TiCl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、CCl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混合物进行蒸馏提纯,按由下而上、从左到右的顺序组装,安装顺序为①⑨⑧,然后连接冷凝管,应选择直形冷凝管⑥,接着连接尾接管⑩,TiCl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极易水解,为防止外界水蒸气进入,最后连接③⑤,故安装顺序为①⑨⑧⑥⑩③⑤。由于TiCl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、CCl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均为分子晶体,分子结构相似,TiCl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的相对分子质量大于CCl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,TiCl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分子间的范德华力较大,TiCl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的沸点高于CCl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,故先蒸出的物质为CCl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image235.jpeg" descr="source:si_idm1013606320;FounderCES"/>
          <p:cNvPicPr>
            <a:picLocks noChangeAspect="1"/>
          </p:cNvPicPr>
          <p:nvPr>
            <p:custDataLst>
              <p:tags r:id="rId1"/>
            </p:custDataLst>
          </p:nvPr>
        </p:nvPicPr>
        <p:blipFill>
          <a:blip r:embed="rId2"/>
          <a:stretch>
            <a:fillRect/>
          </a:stretch>
        </p:blipFill>
        <p:spPr>
          <a:xfrm>
            <a:off x="5304790" y="4953000"/>
            <a:ext cx="467360" cy="408305"/>
          </a:xfrm>
          <a:prstGeom prst="rect">
            <a:avLst/>
          </a:prstGeom>
        </p:spPr>
      </p:pic>
      <p:pic>
        <p:nvPicPr>
          <p:cNvPr id="6" name="image235.jpeg" descr="source:si_idm1013606320;FounderCES"/>
          <p:cNvPicPr>
            <a:picLocks noChangeAspect="1"/>
          </p:cNvPicPr>
          <p:nvPr>
            <p:custDataLst>
              <p:tags r:id="rId3"/>
            </p:custDataLst>
          </p:nvPr>
        </p:nvPicPr>
        <p:blipFill>
          <a:blip r:embed="rId2"/>
          <a:stretch>
            <a:fillRect/>
          </a:stretch>
        </p:blipFill>
        <p:spPr>
          <a:xfrm>
            <a:off x="10720070" y="2191385"/>
            <a:ext cx="467360" cy="408305"/>
          </a:xfrm>
          <a:prstGeom prst="rect">
            <a:avLst/>
          </a:prstGeom>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custDataLst>
                  <p:tags r:id="rId1"/>
                </p:custDataLst>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4" name="弧形 23"/>
              <p:cNvSpPr/>
              <p:nvPr>
                <p:custDataLst>
                  <p:tags r:id="rId2"/>
                </p:custDataLst>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custDataLst>
                <p:tags r:id="rId3"/>
              </p:custDataLst>
            </p:nvPr>
          </p:nvSpPr>
          <p:spPr>
            <a:xfrm>
              <a:off x="-334011" y="2342515"/>
              <a:ext cx="2100896" cy="2003969"/>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4800" dirty="0">
                  <a:latin typeface="+mj-lt"/>
                  <a:ea typeface="黑体" panose="02010609060101010101" charset="-122"/>
                  <a:cs typeface="+mj-lt"/>
                </a:rPr>
                <a:t>4</a:t>
              </a:r>
              <a:endParaRPr lang="en-US" altLang="zh-CN" sz="4800" dirty="0">
                <a:latin typeface="+mj-lt"/>
                <a:ea typeface="黑体" panose="02010609060101010101" charset="-122"/>
                <a:cs typeface="+mj-lt"/>
              </a:endParaRPr>
            </a:p>
          </p:txBody>
        </p:sp>
      </p:grpSp>
      <p:sp>
        <p:nvSpPr>
          <p:cNvPr id="2" name="文本框 1"/>
          <p:cNvSpPr txBox="1"/>
          <p:nvPr/>
        </p:nvSpPr>
        <p:spPr>
          <a:xfrm>
            <a:off x="3876675" y="3201670"/>
            <a:ext cx="6096000" cy="1322070"/>
          </a:xfrm>
          <a:prstGeom prst="rect">
            <a:avLst/>
          </a:prstGeom>
          <a:noFill/>
        </p:spPr>
        <p:txBody>
          <a:bodyPr wrap="square" rtlCol="0" anchor="t">
            <a:spAutoFit/>
          </a:bodyPr>
          <a:p>
            <a:pPr algn="ctr"/>
            <a:r>
              <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专题</a:t>
            </a:r>
            <a:r>
              <a:rPr lang="en-US" altLang="zh-CN"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4</a:t>
            </a:r>
            <a:endPar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r>
              <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物质的制备综合实验</a:t>
            </a:r>
            <a:endPar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977265" y="1628775"/>
            <a:ext cx="9553575" cy="2513330"/>
          </a:xfrm>
          <a:prstGeom prst="rect">
            <a:avLst/>
          </a:prstGeom>
          <a:noFill/>
        </p:spPr>
        <p:txBody>
          <a:bodyPr wrap="square" rtlCol="0">
            <a:noAutofit/>
          </a:bodyPr>
          <a:p>
            <a:pPr indent="0" fontAlgn="auto">
              <a:lnSpc>
                <a:spcPts val="3380"/>
              </a:lnSpc>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物质的制备综合实验是实验综合题常考的类型之一,该类实验将化合物的性质和实验知识巧妙融合命题。突破此类问题需要掌握制备实验的反应原理,准确掌握常用仪器的识别、选择及使用方法,利用题目提供的相关物质的信息分析解题。</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3" name="image31.jpeg"/>
          <p:cNvPicPr>
            <a:picLocks noChangeAspect="1"/>
          </p:cNvPicPr>
          <p:nvPr>
            <p:custDataLst>
              <p:tags r:id="rId1"/>
            </p:custDataLst>
          </p:nvPr>
        </p:nvPicPr>
        <p:blipFill>
          <a:blip r:embed="rId2"/>
          <a:stretch>
            <a:fillRect/>
          </a:stretch>
        </p:blipFill>
        <p:spPr>
          <a:xfrm>
            <a:off x="2280285" y="1938655"/>
            <a:ext cx="7423785" cy="3658870"/>
          </a:xfrm>
          <a:prstGeom prst="rect">
            <a:avLst/>
          </a:prstGeom>
        </p:spPr>
      </p:pic>
      <p:sp>
        <p:nvSpPr>
          <p:cNvPr id="3" name="文本框 2"/>
          <p:cNvSpPr txBox="1"/>
          <p:nvPr/>
        </p:nvSpPr>
        <p:spPr>
          <a:xfrm>
            <a:off x="1156970" y="1724025"/>
            <a:ext cx="4064000" cy="398780"/>
          </a:xfrm>
          <a:prstGeom prst="rect">
            <a:avLst/>
          </a:prstGeom>
          <a:noFill/>
        </p:spPr>
        <p:txBody>
          <a:bodyPr wrap="square" rtlCol="0">
            <a:spAutoFit/>
          </a:bodyPr>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(4)</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23290" y="1171575"/>
            <a:ext cx="3607435" cy="46037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rPr>
              <a:t>物质制备实验的解题流程</a:t>
            </a:r>
            <a:endParaRPr lang="zh-CN" altLang="en-US" sz="2400">
              <a:latin typeface="微软雅黑" panose="020B0503020204020204" pitchFamily="34" charset="-122"/>
              <a:ea typeface="微软雅黑" panose="020B0503020204020204" pitchFamily="34" charset="-122"/>
            </a:endParaRPr>
          </a:p>
        </p:txBody>
      </p:sp>
      <p:pic>
        <p:nvPicPr>
          <p:cNvPr id="252" name="image240.jpeg"/>
          <p:cNvPicPr>
            <a:picLocks noChangeAspect="1"/>
          </p:cNvPicPr>
          <p:nvPr>
            <p:custDataLst>
              <p:tags r:id="rId1"/>
            </p:custDataLst>
          </p:nvPr>
        </p:nvPicPr>
        <p:blipFill>
          <a:blip r:embed="rId2"/>
          <a:stretch>
            <a:fillRect/>
          </a:stretch>
        </p:blipFill>
        <p:spPr>
          <a:xfrm>
            <a:off x="1083945" y="1842770"/>
            <a:ext cx="9280525" cy="3872865"/>
          </a:xfrm>
          <a:prstGeom prst="rect">
            <a:avLst/>
          </a:prstGeom>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804545" y="1163320"/>
            <a:ext cx="4050665" cy="460375"/>
          </a:xfrm>
          <a:prstGeom prst="rect">
            <a:avLst/>
          </a:prstGeom>
        </p:spPr>
        <p:style>
          <a:lnRef idx="0">
            <a:srgbClr val="FFFFFF"/>
          </a:lnRef>
          <a:fillRef idx="1">
            <a:schemeClr val="accent1"/>
          </a:fillRef>
          <a:effectRef idx="0">
            <a:srgbClr val="FFFFFF"/>
          </a:effectRef>
          <a:fontRef idx="minor">
            <a:schemeClr val="lt1"/>
          </a:fontRef>
        </p:style>
        <p:txBody>
          <a:bodyPr wrap="square">
            <a:spAutoFit/>
          </a:bodyPr>
          <a:p>
            <a:pPr indent="0"/>
            <a:r>
              <a:rPr lang="zh-CN" sz="2400" b="0">
                <a:solidFill>
                  <a:srgbClr val="FFFFFF"/>
                </a:solidFill>
                <a:uFillTx/>
                <a:latin typeface="微软雅黑" panose="020B0503020204020204" pitchFamily="34" charset="-122"/>
                <a:ea typeface="微软雅黑" panose="020B0503020204020204" pitchFamily="34" charset="-122"/>
                <a:cs typeface="微软雅黑" panose="020B0503020204020204" pitchFamily="34" charset="-122"/>
              </a:rPr>
              <a:t>考法</a:t>
            </a:r>
            <a:r>
              <a:rPr lang="en-US" sz="2400" b="0">
                <a:solidFill>
                  <a:srgbClr val="FFFFFF"/>
                </a:solidFill>
                <a:uFillTx/>
                <a:latin typeface="微软雅黑" panose="020B0503020204020204" pitchFamily="34" charset="-122"/>
                <a:ea typeface="微软雅黑" panose="020B0503020204020204" pitchFamily="34" charset="-122"/>
                <a:cs typeface="微软雅黑" panose="020B0503020204020204" pitchFamily="34" charset="-122"/>
              </a:rPr>
              <a:t>1</a:t>
            </a:r>
            <a:r>
              <a:rPr lang="zh-CN" sz="2400" b="0">
                <a:solidFill>
                  <a:srgbClr val="FFFFFF"/>
                </a:solidFill>
                <a:uFillTx/>
                <a:latin typeface="微软雅黑" panose="020B0503020204020204" pitchFamily="34" charset="-122"/>
                <a:ea typeface="微软雅黑" panose="020B0503020204020204" pitchFamily="34" charset="-122"/>
                <a:cs typeface="微软雅黑" panose="020B0503020204020204" pitchFamily="34" charset="-122"/>
              </a:rPr>
              <a:t>　无机物制备综合实验</a:t>
            </a:r>
            <a:endParaRPr lang="zh-CN" altLang="en-US" sz="2400" b="0">
              <a:solidFill>
                <a:srgbClr val="FFFFFF"/>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955040" y="1946910"/>
            <a:ext cx="9639300" cy="2168525"/>
          </a:xfrm>
          <a:prstGeom prst="rect">
            <a:avLst/>
          </a:prstGeom>
          <a:noFill/>
        </p:spPr>
        <p:txBody>
          <a:bodyPr wrap="square" rtlCol="0">
            <a:spAutoFit/>
          </a:bodyPr>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无机物制备是高考考查的重要方向,制备方法与选用装置不尽相同,主要侧重于考查制备原理、实验装置选择、产物收集与分离提纯等,解题时可将制备实验拆解,逐项分析。</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(1)制备原理分析</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通过题中信息,明确主体制备反应的化学方程式,涉及多个原料制备的,需要逐个分析,搞清不同原料的加入顺序,同时,要明确反应物、产物有何特殊性质(如易氧化、易水解、易爆炸等),反应环境(溶液酸碱性、气体环境等)。</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65835" y="1819275"/>
            <a:ext cx="10117455" cy="4246245"/>
          </a:xfrm>
          <a:prstGeom prst="rect">
            <a:avLst/>
          </a:prstGeom>
          <a:noFill/>
        </p:spPr>
        <p:txBody>
          <a:bodyPr wrap="square" rtlCol="0">
            <a:spAutoFit/>
          </a:bodyPr>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(2)装置选择与缺陷排查</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根据反应中的物质状态、反应物的性质、反应条件选择合适的反应装置并进行组装,按照如下三步对装置进行排查,检验装置是否存在缺陷。</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第一步:检验装置中是否有导致产率降低或产品不纯的干扰因素?制备过程中,通常要防氧化、防水解、防分解等。</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第二步:检验装置是否绿色安全?即检验装置是否能防污染、防倒吸、防堵塞、防暴沸、防爆炸。为避免暴沸通常加碎瓷片、沸石或毛细管。</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第三步:检验实验过程中是否有尾气产生,是否有尾气处理装置。</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(3)产物分离与提纯</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根据产物的物理或化学性质进行分离提纯,获得产品。如可通过蒸发结晶的方式获得NaCl,可通过蒸发浓缩、冷却结晶的方式获得KNO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、CuSO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·5H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O等,同时注意,蒸发时产物是否水解,若水解,应在特定气流中蒸发。</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827405" y="1139190"/>
            <a:ext cx="406400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pPr indent="0"/>
            <a:r>
              <a:rPr lang="zh-CN" sz="2400">
                <a:solidFill>
                  <a:srgbClr val="FFFFFF"/>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考法</a:t>
            </a:r>
            <a:r>
              <a:rPr lang="en-US" sz="2400">
                <a:solidFill>
                  <a:srgbClr val="FFFFFF"/>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sz="2400">
                <a:solidFill>
                  <a:srgbClr val="FFFFFF"/>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无机物制备综合实验</a:t>
            </a:r>
            <a:endParaRPr lang="zh-CN" altLang="en-US" sz="2400"/>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63270" y="951230"/>
            <a:ext cx="406400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pPr indent="0"/>
            <a:r>
              <a:rPr lang="zh-CN" sz="2400">
                <a:solidFill>
                  <a:srgbClr val="FFFFFF"/>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考法</a:t>
            </a:r>
            <a:r>
              <a:rPr lang="en-US" sz="2400">
                <a:solidFill>
                  <a:srgbClr val="FFFFFF"/>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sz="2400">
                <a:solidFill>
                  <a:srgbClr val="FFFFFF"/>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无机物制备综合实验</a:t>
            </a:r>
            <a:endParaRPr lang="zh-CN" altLang="en-US" sz="2400"/>
          </a:p>
        </p:txBody>
      </p:sp>
      <p:sp>
        <p:nvSpPr>
          <p:cNvPr id="3" name="文本框 2"/>
          <p:cNvSpPr txBox="1"/>
          <p:nvPr/>
        </p:nvSpPr>
        <p:spPr>
          <a:xfrm>
            <a:off x="848995" y="1411605"/>
            <a:ext cx="4064000" cy="358775"/>
          </a:xfrm>
          <a:prstGeom prst="rect">
            <a:avLst/>
          </a:prstGeom>
          <a:noFill/>
        </p:spPr>
        <p:txBody>
          <a:bodyPr wrap="square" rtlCol="0">
            <a:noAutofit/>
          </a:bodyPr>
          <a:p>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真题例1</a:t>
            </a:r>
            <a:endPar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848995" y="1770380"/>
            <a:ext cx="10116820" cy="2584450"/>
          </a:xfrm>
          <a:prstGeom prst="rect">
            <a:avLst/>
          </a:prstGeom>
          <a:noFill/>
        </p:spPr>
        <p:txBody>
          <a:bodyPr wrap="square" rtlCol="0">
            <a:spAutoFit/>
          </a:bodyPr>
          <a:p>
            <a:r>
              <a:rPr lang="zh-CN" altLang="en-US">
                <a:latin typeface="微软雅黑" panose="020B0503020204020204" pitchFamily="34" charset="-122"/>
                <a:ea typeface="微软雅黑" panose="020B0503020204020204" pitchFamily="34" charset="-122"/>
                <a:cs typeface="微软雅黑" panose="020B0503020204020204" pitchFamily="34" charset="-122"/>
              </a:rPr>
              <a:t>[全国甲2023·27,14分]钴配合物[Co(NH</a:t>
            </a:r>
            <a:r>
              <a:rPr lang="zh-CN" altLang="en-US"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a:latin typeface="微软雅黑" panose="020B0503020204020204" pitchFamily="34" charset="-122"/>
                <a:ea typeface="微软雅黑" panose="020B0503020204020204" pitchFamily="34" charset="-122"/>
                <a:cs typeface="微软雅黑" panose="020B0503020204020204" pitchFamily="34" charset="-122"/>
              </a:rPr>
              <a:t>)</a:t>
            </a:r>
            <a:r>
              <a:rPr lang="zh-CN" altLang="en-US" baseline="-25000">
                <a:latin typeface="微软雅黑" panose="020B0503020204020204" pitchFamily="34" charset="-122"/>
                <a:ea typeface="微软雅黑" panose="020B0503020204020204" pitchFamily="34" charset="-122"/>
                <a:cs typeface="微软雅黑" panose="020B0503020204020204" pitchFamily="34" charset="-122"/>
              </a:rPr>
              <a:t>6</a:t>
            </a:r>
            <a:r>
              <a:rPr lang="zh-CN" altLang="en-US">
                <a:latin typeface="微软雅黑" panose="020B0503020204020204" pitchFamily="34" charset="-122"/>
                <a:ea typeface="微软雅黑" panose="020B0503020204020204" pitchFamily="34" charset="-122"/>
                <a:cs typeface="微软雅黑" panose="020B0503020204020204" pitchFamily="34" charset="-122"/>
              </a:rPr>
              <a:t>]Cl</a:t>
            </a:r>
            <a:r>
              <a:rPr lang="zh-CN" altLang="en-US"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a:latin typeface="微软雅黑" panose="020B0503020204020204" pitchFamily="34" charset="-122"/>
                <a:ea typeface="微软雅黑" panose="020B0503020204020204" pitchFamily="34" charset="-122"/>
                <a:cs typeface="微软雅黑" panose="020B0503020204020204" pitchFamily="34" charset="-122"/>
              </a:rPr>
              <a:t>溶于热水,在冷水中微溶,可通过如下反应制备:</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latin typeface="微软雅黑" panose="020B0503020204020204" pitchFamily="34" charset="-122"/>
                <a:ea typeface="微软雅黑" panose="020B0503020204020204" pitchFamily="34" charset="-122"/>
                <a:cs typeface="微软雅黑" panose="020B0503020204020204" pitchFamily="34" charset="-122"/>
              </a:rPr>
              <a:t>2CoCl</a:t>
            </a:r>
            <a:r>
              <a:rPr lang="zh-CN" altLang="en-US"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a:latin typeface="微软雅黑" panose="020B0503020204020204" pitchFamily="34" charset="-122"/>
                <a:ea typeface="微软雅黑" panose="020B0503020204020204" pitchFamily="34" charset="-122"/>
                <a:cs typeface="微软雅黑" panose="020B0503020204020204" pitchFamily="34" charset="-122"/>
              </a:rPr>
              <a:t>+2NH</a:t>
            </a:r>
            <a:r>
              <a:rPr lang="zh-CN" altLang="en-US"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a:latin typeface="微软雅黑" panose="020B0503020204020204" pitchFamily="34" charset="-122"/>
                <a:ea typeface="微软雅黑" panose="020B0503020204020204" pitchFamily="34" charset="-122"/>
                <a:cs typeface="微软雅黑" panose="020B0503020204020204" pitchFamily="34" charset="-122"/>
              </a:rPr>
              <a:t>Cl+10NH</a:t>
            </a:r>
            <a:r>
              <a:rPr lang="zh-CN" altLang="en-US"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a:latin typeface="微软雅黑" panose="020B0503020204020204" pitchFamily="34" charset="-122"/>
                <a:ea typeface="微软雅黑" panose="020B0503020204020204" pitchFamily="34" charset="-122"/>
                <a:cs typeface="微软雅黑" panose="020B0503020204020204" pitchFamily="34" charset="-122"/>
              </a:rPr>
              <a:t>+H</a:t>
            </a:r>
            <a:r>
              <a:rPr lang="zh-CN" altLang="en-US"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a:latin typeface="微软雅黑" panose="020B0503020204020204" pitchFamily="34" charset="-122"/>
                <a:ea typeface="微软雅黑" panose="020B0503020204020204" pitchFamily="34" charset="-122"/>
                <a:cs typeface="微软雅黑" panose="020B0503020204020204" pitchFamily="34" charset="-122"/>
              </a:rPr>
              <a:t>O</a:t>
            </a:r>
            <a:r>
              <a:rPr lang="zh-CN" altLang="en-US" baseline="-25000">
                <a:latin typeface="微软雅黑" panose="020B0503020204020204" pitchFamily="34" charset="-122"/>
                <a:ea typeface="微软雅黑" panose="020B0503020204020204" pitchFamily="34" charset="-122"/>
                <a:cs typeface="微软雅黑" panose="020B0503020204020204" pitchFamily="34" charset="-122"/>
              </a:rPr>
              <a:t>2</a:t>
            </a: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2[Co(NH</a:t>
            </a:r>
            <a:r>
              <a:rPr lang="zh-CN" altLang="en-US"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a:latin typeface="微软雅黑" panose="020B0503020204020204" pitchFamily="34" charset="-122"/>
                <a:ea typeface="微软雅黑" panose="020B0503020204020204" pitchFamily="34" charset="-122"/>
                <a:cs typeface="微软雅黑" panose="020B0503020204020204" pitchFamily="34" charset="-122"/>
              </a:rPr>
              <a:t>)</a:t>
            </a:r>
            <a:r>
              <a:rPr lang="zh-CN" altLang="en-US" baseline="-25000">
                <a:latin typeface="微软雅黑" panose="020B0503020204020204" pitchFamily="34" charset="-122"/>
                <a:ea typeface="微软雅黑" panose="020B0503020204020204" pitchFamily="34" charset="-122"/>
                <a:cs typeface="微软雅黑" panose="020B0503020204020204" pitchFamily="34" charset="-122"/>
              </a:rPr>
              <a:t>6</a:t>
            </a:r>
            <a:r>
              <a:rPr lang="zh-CN" altLang="en-US">
                <a:latin typeface="微软雅黑" panose="020B0503020204020204" pitchFamily="34" charset="-122"/>
                <a:ea typeface="微软雅黑" panose="020B0503020204020204" pitchFamily="34" charset="-122"/>
                <a:cs typeface="微软雅黑" panose="020B0503020204020204" pitchFamily="34" charset="-122"/>
              </a:rPr>
              <a:t>]Cl</a:t>
            </a:r>
            <a:r>
              <a:rPr lang="zh-CN" altLang="en-US" baseline="-25000">
                <a:effectLst/>
                <a:latin typeface="微软雅黑" panose="020B0503020204020204" pitchFamily="34" charset="-122"/>
                <a:ea typeface="微软雅黑" panose="020B0503020204020204" pitchFamily="34" charset="-122"/>
                <a:cs typeface="微软雅黑" panose="020B0503020204020204" pitchFamily="34" charset="-122"/>
              </a:rPr>
              <a:t>3</a:t>
            </a:r>
            <a:r>
              <a:rPr lang="zh-CN" altLang="en-US">
                <a:latin typeface="微软雅黑" panose="020B0503020204020204" pitchFamily="34" charset="-122"/>
                <a:ea typeface="微软雅黑" panose="020B0503020204020204" pitchFamily="34" charset="-122"/>
                <a:cs typeface="微软雅黑" panose="020B0503020204020204" pitchFamily="34" charset="-122"/>
              </a:rPr>
              <a:t>+2H</a:t>
            </a:r>
            <a:r>
              <a:rPr lang="zh-CN" altLang="en-US"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a:latin typeface="微软雅黑" panose="020B0503020204020204" pitchFamily="34" charset="-122"/>
                <a:ea typeface="微软雅黑" panose="020B0503020204020204" pitchFamily="34" charset="-122"/>
                <a:cs typeface="微软雅黑" panose="020B0503020204020204" pitchFamily="34" charset="-122"/>
              </a:rPr>
              <a:t>O</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latin typeface="微软雅黑" panose="020B0503020204020204" pitchFamily="34" charset="-122"/>
                <a:ea typeface="微软雅黑" panose="020B0503020204020204" pitchFamily="34" charset="-122"/>
                <a:cs typeface="微软雅黑" panose="020B0503020204020204" pitchFamily="34" charset="-122"/>
              </a:rPr>
              <a:t>具体步骤如下:</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latin typeface="微软雅黑" panose="020B0503020204020204" pitchFamily="34" charset="-122"/>
                <a:ea typeface="微软雅黑" panose="020B0503020204020204" pitchFamily="34" charset="-122"/>
                <a:cs typeface="微软雅黑" panose="020B0503020204020204" pitchFamily="34" charset="-122"/>
              </a:rPr>
              <a:t>Ⅰ.称取2.0 g NH</a:t>
            </a:r>
            <a:r>
              <a:rPr lang="zh-CN" altLang="en-US"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a:latin typeface="微软雅黑" panose="020B0503020204020204" pitchFamily="34" charset="-122"/>
                <a:ea typeface="微软雅黑" panose="020B0503020204020204" pitchFamily="34" charset="-122"/>
                <a:cs typeface="微软雅黑" panose="020B0503020204020204" pitchFamily="34" charset="-122"/>
              </a:rPr>
              <a:t>Cl,用5 mL水溶解。</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latin typeface="微软雅黑" panose="020B0503020204020204" pitchFamily="34" charset="-122"/>
                <a:ea typeface="微软雅黑" panose="020B0503020204020204" pitchFamily="34" charset="-122"/>
                <a:cs typeface="微软雅黑" panose="020B0503020204020204" pitchFamily="34" charset="-122"/>
              </a:rPr>
              <a:t>Ⅱ.分批加入3.0 g CoCl</a:t>
            </a:r>
            <a:r>
              <a:rPr lang="zh-CN" altLang="en-US"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a:latin typeface="微软雅黑" panose="020B0503020204020204" pitchFamily="34" charset="-122"/>
                <a:ea typeface="微软雅黑" panose="020B0503020204020204" pitchFamily="34" charset="-122"/>
                <a:cs typeface="微软雅黑" panose="020B0503020204020204" pitchFamily="34" charset="-122"/>
              </a:rPr>
              <a:t>·6H</a:t>
            </a:r>
            <a:r>
              <a:rPr lang="zh-CN" altLang="en-US"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a:latin typeface="微软雅黑" panose="020B0503020204020204" pitchFamily="34" charset="-122"/>
                <a:ea typeface="微软雅黑" panose="020B0503020204020204" pitchFamily="34" charset="-122"/>
                <a:cs typeface="微软雅黑" panose="020B0503020204020204" pitchFamily="34" charset="-122"/>
              </a:rPr>
              <a:t>O后,将溶液温度降至10 ℃以下,加入1 g活性炭、7 mL浓氨水,搅拌下逐滴加入10 mL 6%的双氧水。</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latin typeface="微软雅黑" panose="020B0503020204020204" pitchFamily="34" charset="-122"/>
                <a:ea typeface="微软雅黑" panose="020B0503020204020204" pitchFamily="34" charset="-122"/>
                <a:cs typeface="微软雅黑" panose="020B0503020204020204" pitchFamily="34" charset="-122"/>
              </a:rPr>
              <a:t>Ⅲ.加热至55~60 ℃反应20 min。冷却,过滤。</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latin typeface="微软雅黑" panose="020B0503020204020204" pitchFamily="34" charset="-122"/>
                <a:ea typeface="微软雅黑" panose="020B0503020204020204" pitchFamily="34" charset="-122"/>
                <a:cs typeface="微软雅黑" panose="020B0503020204020204" pitchFamily="34" charset="-122"/>
              </a:rPr>
              <a:t>Ⅳ.将滤得的固体转入含有少量盐酸的25 mL沸水中,趁热过滤。</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latin typeface="微软雅黑" panose="020B0503020204020204" pitchFamily="34" charset="-122"/>
                <a:ea typeface="微软雅黑" panose="020B0503020204020204" pitchFamily="34" charset="-122"/>
                <a:cs typeface="微软雅黑" panose="020B0503020204020204" pitchFamily="34" charset="-122"/>
              </a:rPr>
              <a:t>Ⅴ.滤液转入烧杯,加入4 mL浓盐酸,冷却、过滤、干燥,得到橙黄色晶体。</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55" name="image243.jpeg" descr="source:si_idm717441312;FounderCES"/>
          <p:cNvPicPr>
            <a:picLocks noChangeAspect="1"/>
          </p:cNvPicPr>
          <p:nvPr>
            <p:custDataLst>
              <p:tags r:id="rId1"/>
            </p:custDataLst>
          </p:nvPr>
        </p:nvPicPr>
        <p:blipFill>
          <a:blip r:embed="rId2"/>
          <a:stretch>
            <a:fillRect/>
          </a:stretch>
        </p:blipFill>
        <p:spPr>
          <a:xfrm>
            <a:off x="4245610" y="2106930"/>
            <a:ext cx="667385" cy="279400"/>
          </a:xfrm>
          <a:prstGeom prst="rect">
            <a:avLst/>
          </a:prstGeom>
        </p:spPr>
      </p:pic>
      <p:sp>
        <p:nvSpPr>
          <p:cNvPr id="5" name="文本框 4"/>
          <p:cNvSpPr txBox="1"/>
          <p:nvPr/>
        </p:nvSpPr>
        <p:spPr>
          <a:xfrm>
            <a:off x="976630" y="4420870"/>
            <a:ext cx="4064000" cy="645160"/>
          </a:xfrm>
          <a:prstGeom prst="rect">
            <a:avLst/>
          </a:prstGeom>
          <a:noFill/>
        </p:spPr>
        <p:txBody>
          <a:bodyPr wrap="square" rtlCol="0">
            <a:spAutoFit/>
          </a:bodyPr>
          <a:p>
            <a:r>
              <a:rPr lang="zh-CN" altLang="en-US">
                <a:latin typeface="微软雅黑" panose="020B0503020204020204" pitchFamily="34" charset="-122"/>
                <a:ea typeface="微软雅黑" panose="020B0503020204020204" pitchFamily="34" charset="-122"/>
                <a:cs typeface="微软雅黑" panose="020B0503020204020204" pitchFamily="34" charset="-122"/>
              </a:rPr>
              <a:t>回答下列问题:</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latin typeface="微软雅黑" panose="020B0503020204020204" pitchFamily="34" charset="-122"/>
                <a:ea typeface="微软雅黑" panose="020B0503020204020204" pitchFamily="34" charset="-122"/>
                <a:cs typeface="微软雅黑" panose="020B0503020204020204" pitchFamily="34" charset="-122"/>
              </a:rPr>
              <a:t>(1)步骤Ⅰ中使用的部分仪器如下。</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56" name="image244.jpeg"/>
          <p:cNvPicPr>
            <a:picLocks noChangeAspect="1"/>
          </p:cNvPicPr>
          <p:nvPr>
            <p:custDataLst>
              <p:tags r:id="rId3"/>
            </p:custDataLst>
          </p:nvPr>
        </p:nvPicPr>
        <p:blipFill>
          <a:blip r:embed="rId4"/>
          <a:stretch>
            <a:fillRect/>
          </a:stretch>
        </p:blipFill>
        <p:spPr>
          <a:xfrm>
            <a:off x="4752975" y="4420870"/>
            <a:ext cx="381635" cy="476885"/>
          </a:xfrm>
          <a:prstGeom prst="rect">
            <a:avLst/>
          </a:prstGeom>
        </p:spPr>
      </p:pic>
      <p:pic>
        <p:nvPicPr>
          <p:cNvPr id="257" name="image245.jpeg"/>
          <p:cNvPicPr>
            <a:picLocks noChangeAspect="1"/>
          </p:cNvPicPr>
          <p:nvPr>
            <p:custDataLst>
              <p:tags r:id="rId5"/>
            </p:custDataLst>
          </p:nvPr>
        </p:nvPicPr>
        <p:blipFill>
          <a:blip r:embed="rId6"/>
          <a:stretch>
            <a:fillRect/>
          </a:stretch>
        </p:blipFill>
        <p:spPr>
          <a:xfrm>
            <a:off x="5697855" y="4286250"/>
            <a:ext cx="137795" cy="611505"/>
          </a:xfrm>
          <a:prstGeom prst="rect">
            <a:avLst/>
          </a:prstGeom>
        </p:spPr>
      </p:pic>
      <p:pic>
        <p:nvPicPr>
          <p:cNvPr id="258" name="image246.jpeg"/>
          <p:cNvPicPr>
            <a:picLocks noChangeAspect="1"/>
          </p:cNvPicPr>
          <p:nvPr>
            <p:custDataLst>
              <p:tags r:id="rId7"/>
            </p:custDataLst>
          </p:nvPr>
        </p:nvPicPr>
        <p:blipFill>
          <a:blip r:embed="rId8"/>
          <a:stretch>
            <a:fillRect/>
          </a:stretch>
        </p:blipFill>
        <p:spPr>
          <a:xfrm>
            <a:off x="6398895" y="4285933"/>
            <a:ext cx="215900" cy="611505"/>
          </a:xfrm>
          <a:prstGeom prst="rect">
            <a:avLst/>
          </a:prstGeom>
        </p:spPr>
      </p:pic>
      <p:pic>
        <p:nvPicPr>
          <p:cNvPr id="259" name="image247.jpeg"/>
          <p:cNvPicPr>
            <a:picLocks noChangeAspect="1"/>
          </p:cNvPicPr>
          <p:nvPr>
            <p:custDataLst>
              <p:tags r:id="rId9"/>
            </p:custDataLst>
          </p:nvPr>
        </p:nvPicPr>
        <p:blipFill>
          <a:blip r:embed="rId10"/>
          <a:stretch>
            <a:fillRect/>
          </a:stretch>
        </p:blipFill>
        <p:spPr>
          <a:xfrm>
            <a:off x="7045960" y="4403725"/>
            <a:ext cx="383540" cy="494030"/>
          </a:xfrm>
          <a:prstGeom prst="rect">
            <a:avLst/>
          </a:prstGeom>
        </p:spPr>
      </p:pic>
      <p:sp>
        <p:nvSpPr>
          <p:cNvPr id="7" name="文本框 6"/>
          <p:cNvSpPr txBox="1"/>
          <p:nvPr/>
        </p:nvSpPr>
        <p:spPr>
          <a:xfrm>
            <a:off x="4672330" y="4897755"/>
            <a:ext cx="4064000" cy="368300"/>
          </a:xfrm>
          <a:prstGeom prst="rect">
            <a:avLst/>
          </a:prstGeom>
          <a:noFill/>
        </p:spPr>
        <p:txBody>
          <a:bodyPr wrap="square" rtlCol="0">
            <a:spAutoFit/>
          </a:bodyPr>
          <a:p>
            <a:r>
              <a:rPr lang="en-US" altLang="zh-CN"/>
              <a:t>  a               b             c           d </a:t>
            </a:r>
            <a:endParaRPr lang="en-US" altLang="zh-CN"/>
          </a:p>
        </p:txBody>
      </p:sp>
      <p:sp>
        <p:nvSpPr>
          <p:cNvPr id="8" name="文本框 7"/>
          <p:cNvSpPr txBox="1"/>
          <p:nvPr/>
        </p:nvSpPr>
        <p:spPr>
          <a:xfrm>
            <a:off x="1040765" y="5078730"/>
            <a:ext cx="10021570" cy="1404620"/>
          </a:xfrm>
          <a:prstGeom prst="rect">
            <a:avLst/>
          </a:prstGeom>
          <a:noFill/>
        </p:spPr>
        <p:txBody>
          <a:bodyPr wrap="square" rtlCol="0">
            <a:noAutofit/>
          </a:bodyPr>
          <a:p>
            <a:r>
              <a:rPr lang="zh-CN" altLang="en-US">
                <a:latin typeface="微软雅黑" panose="020B0503020204020204" pitchFamily="34" charset="-122"/>
                <a:ea typeface="微软雅黑" panose="020B0503020204020204" pitchFamily="34" charset="-122"/>
                <a:cs typeface="微软雅黑" panose="020B0503020204020204" pitchFamily="34" charset="-122"/>
              </a:rPr>
              <a:t>仪器a的名称是</a:t>
            </a:r>
            <a:r>
              <a:rPr lang="zh-CN" altLang="en-US"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。加快NH</a:t>
            </a:r>
            <a:r>
              <a:rPr lang="zh-CN" altLang="en-US"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a:latin typeface="微软雅黑" panose="020B0503020204020204" pitchFamily="34" charset="-122"/>
                <a:ea typeface="微软雅黑" panose="020B0503020204020204" pitchFamily="34" charset="-122"/>
                <a:cs typeface="微软雅黑" panose="020B0503020204020204" pitchFamily="34" charset="-122"/>
              </a:rPr>
              <a:t>Cl溶解的操作有</a:t>
            </a:r>
            <a:r>
              <a:rPr lang="zh-CN" altLang="en-US"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latin typeface="微软雅黑" panose="020B0503020204020204" pitchFamily="34" charset="-122"/>
                <a:ea typeface="微软雅黑" panose="020B0503020204020204" pitchFamily="34" charset="-122"/>
                <a:cs typeface="微软雅黑" panose="020B0503020204020204" pitchFamily="34" charset="-122"/>
              </a:rPr>
              <a:t>(2)步骤Ⅱ中,将温度降至10 ℃以下以避免</a:t>
            </a:r>
            <a:r>
              <a:rPr lang="zh-CN" altLang="en-US"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a:t>
            </a:r>
            <a:r>
              <a:rPr lang="zh-CN" altLang="en-US"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;可选用</a:t>
            </a:r>
            <a:r>
              <a:rPr lang="en-US" altLang="zh-CN"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a:latin typeface="微软雅黑" panose="020B0503020204020204" pitchFamily="34" charset="-122"/>
                <a:ea typeface="微软雅黑" panose="020B0503020204020204" pitchFamily="34" charset="-122"/>
                <a:cs typeface="微软雅黑" panose="020B0503020204020204" pitchFamily="34" charset="-122"/>
              </a:rPr>
              <a:t>　　　　　　　降低溶液温度。 </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8128000" y="303530"/>
            <a:ext cx="4064000" cy="460375"/>
          </a:xfrm>
          <a:prstGeom prst="rect">
            <a:avLst/>
          </a:prstGeom>
          <a:noFill/>
        </p:spPr>
        <p:txBody>
          <a:bodyPr wrap="square" rtlCol="0">
            <a:spAutoFit/>
          </a:bodyPr>
          <a:p>
            <a:r>
              <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例题</a:t>
            </a:r>
            <a:r>
              <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P87</a:t>
            </a:r>
            <a:endPar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2717800" y="5100955"/>
            <a:ext cx="998855" cy="368300"/>
          </a:xfrm>
          <a:prstGeom prst="rect">
            <a:avLst/>
          </a:prstGeom>
          <a:noFill/>
        </p:spPr>
        <p:txBody>
          <a:bodyPr wrap="square" rtlCol="0">
            <a:spAutoFit/>
          </a:bodyPr>
          <a:p>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锥形瓶</a:t>
            </a:r>
            <a:endParaRPr lang="zh-CN" altLang="en-US"/>
          </a:p>
        </p:txBody>
      </p:sp>
      <p:sp>
        <p:nvSpPr>
          <p:cNvPr id="10" name="文本框 9"/>
          <p:cNvSpPr txBox="1"/>
          <p:nvPr/>
        </p:nvSpPr>
        <p:spPr>
          <a:xfrm>
            <a:off x="6398895" y="5066030"/>
            <a:ext cx="2516505" cy="368300"/>
          </a:xfrm>
          <a:prstGeom prst="rect">
            <a:avLst/>
          </a:prstGeom>
          <a:noFill/>
        </p:spPr>
        <p:txBody>
          <a:bodyPr wrap="square" rtlCol="0">
            <a:spAutoFit/>
          </a:bodyPr>
          <a:p>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加热、搅拌(振摇)</a:t>
            </a:r>
            <a:endParaRPr lang="zh-CN" altLang="en-US"/>
          </a:p>
        </p:txBody>
      </p:sp>
      <p:sp>
        <p:nvSpPr>
          <p:cNvPr id="11" name="文本框 10"/>
          <p:cNvSpPr txBox="1"/>
          <p:nvPr/>
        </p:nvSpPr>
        <p:spPr>
          <a:xfrm>
            <a:off x="5299075" y="5361305"/>
            <a:ext cx="1380490" cy="368300"/>
          </a:xfrm>
          <a:prstGeom prst="rect">
            <a:avLst/>
          </a:prstGeom>
          <a:noFill/>
        </p:spPr>
        <p:txBody>
          <a:bodyPr wrap="square" rtlCol="0">
            <a:spAutoFit/>
          </a:bodyPr>
          <a:p>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氨逸出</a:t>
            </a:r>
            <a:endParaRPr lang="zh-CN" altLang="en-US"/>
          </a:p>
        </p:txBody>
      </p:sp>
      <p:sp>
        <p:nvSpPr>
          <p:cNvPr id="12" name="文本框 11"/>
          <p:cNvSpPr txBox="1"/>
          <p:nvPr/>
        </p:nvSpPr>
        <p:spPr>
          <a:xfrm>
            <a:off x="7217410" y="5361305"/>
            <a:ext cx="1518920" cy="368300"/>
          </a:xfrm>
          <a:prstGeom prst="rect">
            <a:avLst/>
          </a:prstGeom>
          <a:noFill/>
        </p:spPr>
        <p:txBody>
          <a:bodyPr wrap="square" rtlCol="0">
            <a:spAutoFit/>
          </a:bodyPr>
          <a:p>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双氧水分解</a:t>
            </a:r>
            <a:endParaRPr lang="zh-CN" altLang="en-US"/>
          </a:p>
        </p:txBody>
      </p:sp>
      <p:sp>
        <p:nvSpPr>
          <p:cNvPr id="13" name="文本框 12"/>
          <p:cNvSpPr txBox="1"/>
          <p:nvPr/>
        </p:nvSpPr>
        <p:spPr>
          <a:xfrm>
            <a:off x="9876155" y="5361305"/>
            <a:ext cx="1688465" cy="368300"/>
          </a:xfrm>
          <a:prstGeom prst="rect">
            <a:avLst/>
          </a:prstGeom>
          <a:noFill/>
        </p:spPr>
        <p:txBody>
          <a:bodyPr wrap="square" rtlCol="0">
            <a:spAutoFit/>
          </a:bodyPr>
          <a:p>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冷水或冰水(浴)</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p:bldP spid="10" grpId="1"/>
      <p:bldP spid="11" grpId="0"/>
      <p:bldP spid="11" grpId="1"/>
      <p:bldP spid="12" grpId="0"/>
      <p:bldP spid="12" grpId="1"/>
      <p:bldP spid="13" grpId="0"/>
      <p:bldP spid="13" grpId="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70585" y="1517650"/>
            <a:ext cx="10042525" cy="2584450"/>
          </a:xfrm>
          <a:prstGeom prst="rect">
            <a:avLst/>
          </a:prstGeom>
          <a:noFill/>
        </p:spPr>
        <p:txBody>
          <a:bodyPr wrap="square" rtlCol="0">
            <a:spAutoFit/>
          </a:bodyPr>
          <a:p>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[全国甲2023·27,14分]钴配合物[Co(NH</a:t>
            </a:r>
            <a:r>
              <a:rPr lang="zh-CN" altLang="en-US" baseline="-2500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aseline="-2500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]Cl</a:t>
            </a:r>
            <a:r>
              <a:rPr lang="zh-CN" altLang="en-US" baseline="-2500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溶于热水,在冷水中微溶,可通过如下反应制备:</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2CoCl</a:t>
            </a:r>
            <a:r>
              <a:rPr lang="zh-CN" altLang="en-US"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+2NH</a:t>
            </a:r>
            <a:r>
              <a:rPr lang="zh-CN" altLang="en-US" baseline="-2500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Cl+10NH</a:t>
            </a:r>
            <a:r>
              <a:rPr lang="zh-CN" altLang="en-US" baseline="-2500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+H</a:t>
            </a:r>
            <a:r>
              <a:rPr lang="zh-CN" altLang="en-US"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O</a:t>
            </a:r>
            <a:r>
              <a:rPr lang="zh-CN" altLang="en-US"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en-US" altLang="zh-CN">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2[Co(NH</a:t>
            </a:r>
            <a:r>
              <a:rPr lang="zh-CN" altLang="en-US" baseline="-2500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aseline="-2500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]Cl</a:t>
            </a:r>
            <a:r>
              <a:rPr lang="zh-CN" altLang="en-US" baseline="-25000">
                <a:effectLst/>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+2H</a:t>
            </a:r>
            <a:r>
              <a:rPr lang="zh-CN" altLang="en-US"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O</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具体步骤如下:</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Ⅰ.称取2.0 g NH</a:t>
            </a:r>
            <a:r>
              <a:rPr lang="zh-CN" altLang="en-US" baseline="-2500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Cl,用5 mL水溶解。</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Ⅱ.分批加入3.0 g CoCl</a:t>
            </a:r>
            <a:r>
              <a:rPr lang="zh-CN" altLang="en-US"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·6H</a:t>
            </a:r>
            <a:r>
              <a:rPr lang="zh-CN" altLang="en-US" baseline="-250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O后,将溶液温度降至10 ℃以下,加入1 g活性炭、7 mL浓氨水,搅拌下逐滴加入10 mL 6%的双氧水。</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Ⅲ.加热至55~60 ℃反应20 min。冷却,过滤。</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Ⅳ.将滤得的固体转入含有少量盐酸的25 mL沸水中,趁热过滤。</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Ⅴ.滤液转入烧杯,加入4 mL浓盐酸,冷却、过滤、干燥,得到橙黄色晶体。</a:t>
            </a:r>
            <a:endParaRPr lang="zh-CN" altLang="en-US"/>
          </a:p>
        </p:txBody>
      </p:sp>
      <p:sp>
        <p:nvSpPr>
          <p:cNvPr id="3" name="文本框 2"/>
          <p:cNvSpPr txBox="1"/>
          <p:nvPr/>
        </p:nvSpPr>
        <p:spPr>
          <a:xfrm>
            <a:off x="944880" y="4378325"/>
            <a:ext cx="9894570" cy="2082800"/>
          </a:xfrm>
          <a:prstGeom prst="rect">
            <a:avLst/>
          </a:prstGeom>
          <a:noFill/>
        </p:spPr>
        <p:txBody>
          <a:bodyPr wrap="square" rtlCol="0">
            <a:noAutofit/>
          </a:bodyPr>
          <a:p>
            <a:pPr indent="0" fontAlgn="auto">
              <a:lnSpc>
                <a:spcPts val="236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(3)指出下列过滤操作中不规范之处:	</a:t>
            </a:r>
            <a:r>
              <a:rPr lang="en-US" altLang="zh-CN" u="sng">
                <a:latin typeface="微软雅黑" panose="020B0503020204020204" pitchFamily="34" charset="-122"/>
                <a:ea typeface="微软雅黑" panose="020B0503020204020204" pitchFamily="34" charset="-122"/>
                <a:cs typeface="微软雅黑" panose="020B0503020204020204" pitchFamily="34" charset="-122"/>
              </a:rPr>
              <a:t>                                               </a:t>
            </a: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36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(4)步骤Ⅳ中,趁热过滤,除掉的不溶物主要为</a:t>
            </a:r>
            <a:r>
              <a:rPr lang="zh-CN" altLang="en-US"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36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(5)步骤Ⅴ中加入浓盐酸的目的是</a:t>
            </a: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en-US" altLang="zh-CN" u="sng">
                <a:latin typeface="微软雅黑" panose="020B0503020204020204" pitchFamily="34" charset="-122"/>
                <a:ea typeface="微软雅黑" panose="020B0503020204020204" pitchFamily="34" charset="-122"/>
                <a:cs typeface="微软雅黑" panose="020B0503020204020204" pitchFamily="34" charset="-122"/>
              </a:rPr>
              <a:t>                                </a:t>
            </a: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60" name="image248.jpeg"/>
          <p:cNvPicPr>
            <a:picLocks noChangeAspect="1"/>
          </p:cNvPicPr>
          <p:nvPr>
            <p:custDataLst>
              <p:tags r:id="rId1"/>
            </p:custDataLst>
          </p:nvPr>
        </p:nvPicPr>
        <p:blipFill>
          <a:blip r:embed="rId2"/>
          <a:stretch>
            <a:fillRect/>
          </a:stretch>
        </p:blipFill>
        <p:spPr>
          <a:xfrm>
            <a:off x="10046335" y="3779520"/>
            <a:ext cx="866775" cy="1733550"/>
          </a:xfrm>
          <a:prstGeom prst="rect">
            <a:avLst/>
          </a:prstGeom>
        </p:spPr>
      </p:pic>
      <p:sp>
        <p:nvSpPr>
          <p:cNvPr id="4" name="文本框 3"/>
          <p:cNvSpPr txBox="1"/>
          <p:nvPr/>
        </p:nvSpPr>
        <p:spPr>
          <a:xfrm>
            <a:off x="944880" y="970280"/>
            <a:ext cx="406400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sz="2400">
                <a:solidFill>
                  <a:srgbClr val="FFFFFF"/>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考法</a:t>
            </a:r>
            <a:r>
              <a:rPr lang="en-US" sz="2400">
                <a:solidFill>
                  <a:srgbClr val="FFFFFF"/>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sz="2400">
                <a:solidFill>
                  <a:srgbClr val="FFFFFF"/>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无机物制备综合实验</a:t>
            </a:r>
            <a:endParaRPr lang="zh-CN" altLang="en-US" sz="2400"/>
          </a:p>
        </p:txBody>
      </p:sp>
      <p:sp>
        <p:nvSpPr>
          <p:cNvPr id="5" name="文本框 4"/>
          <p:cNvSpPr txBox="1"/>
          <p:nvPr/>
        </p:nvSpPr>
        <p:spPr>
          <a:xfrm>
            <a:off x="4587240" y="4378325"/>
            <a:ext cx="5458460" cy="368300"/>
          </a:xfrm>
          <a:prstGeom prst="rect">
            <a:avLst/>
          </a:prstGeom>
          <a:noFill/>
        </p:spPr>
        <p:txBody>
          <a:bodyPr wrap="square" rtlCol="0">
            <a:spAutoFit/>
          </a:bodyPr>
          <a:p>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玻璃棒下端未贴近滤纸、漏斗末端颈尖未紧靠烧杯壁</a:t>
            </a:r>
            <a:endParaRPr lang="zh-CN" altLang="en-US"/>
          </a:p>
        </p:txBody>
      </p:sp>
      <p:sp>
        <p:nvSpPr>
          <p:cNvPr id="6" name="文本框 5"/>
          <p:cNvSpPr txBox="1"/>
          <p:nvPr/>
        </p:nvSpPr>
        <p:spPr>
          <a:xfrm>
            <a:off x="5340985" y="4746625"/>
            <a:ext cx="966470" cy="368300"/>
          </a:xfrm>
          <a:prstGeom prst="rect">
            <a:avLst/>
          </a:prstGeom>
          <a:noFill/>
        </p:spPr>
        <p:txBody>
          <a:bodyPr wrap="square" rtlCol="0">
            <a:spAutoFit/>
          </a:bodyPr>
          <a:p>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活性炭</a:t>
            </a:r>
            <a:endParaRPr lang="zh-CN" altLang="en-US"/>
          </a:p>
        </p:txBody>
      </p:sp>
      <p:sp>
        <p:nvSpPr>
          <p:cNvPr id="7" name="文本框 6"/>
          <p:cNvSpPr txBox="1"/>
          <p:nvPr/>
        </p:nvSpPr>
        <p:spPr>
          <a:xfrm>
            <a:off x="4290060" y="4952365"/>
            <a:ext cx="4799330" cy="437515"/>
          </a:xfrm>
          <a:prstGeom prst="rect">
            <a:avLst/>
          </a:prstGeom>
          <a:noFill/>
        </p:spPr>
        <p:txBody>
          <a:bodyPr wrap="square" rtlCol="0">
            <a:spAutoFit/>
          </a:bodyPr>
          <a:p>
            <a:pPr indent="0" fontAlgn="auto">
              <a:lnSpc>
                <a:spcPts val="2700"/>
              </a:lnSpc>
            </a:pP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(利用同离子效应)增大Cl</a:t>
            </a:r>
            <a:r>
              <a:rPr lang="zh-CN" altLang="en-US" baseline="300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浓度,促进产物析出</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7" grpId="0"/>
      <p:bldP spid="7" grpId="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27430" y="1798320"/>
            <a:ext cx="10137140" cy="2287270"/>
          </a:xfrm>
          <a:prstGeom prst="rect">
            <a:avLst/>
          </a:prstGeom>
          <a:noFill/>
        </p:spPr>
        <p:txBody>
          <a:bodyPr wrap="square" rtlCol="0">
            <a:noAutofit/>
          </a:bodyPr>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【解析】(1)搅拌、适当加热等均可以加快NH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Cl溶解。</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(2)反应物中的浓氨水易挥发、H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O</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易分解,故需控制反应在10 ℃以下进行。冷水或冰水浴可使反应温度降至10 ℃以下,且保持温度稳定。</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(4)活性炭不溶于水,而[Co(NH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溶于热水,所以趁热过滤除掉的不溶物主要是活性炭。</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(5)由步骤Ⅴ滤液中加入浓盐酸得到[Co(NH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晶体可知,加入的浓盐酸是为了增大Cl</a:t>
            </a:r>
            <a:r>
              <a:rPr lang="zh-CN" altLang="en-US" sz="2000" baseline="30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浓度,从而使得[Co(NH</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]Cl</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的溶解度降低而析出晶体。</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965835" y="1065530"/>
            <a:ext cx="406400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sz="2400">
                <a:solidFill>
                  <a:srgbClr val="FFFFFF"/>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考法</a:t>
            </a:r>
            <a:r>
              <a:rPr lang="en-US" sz="2400">
                <a:solidFill>
                  <a:srgbClr val="FFFFFF"/>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sz="2400">
                <a:solidFill>
                  <a:srgbClr val="FFFFFF"/>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无机物制备综合实验</a:t>
            </a:r>
            <a:endParaRPr lang="zh-CN" altLang="en-US" sz="2400"/>
          </a:p>
        </p:txBody>
      </p:sp>
      <p:sp>
        <p:nvSpPr>
          <p:cNvPr id="4" name="文本框 3"/>
          <p:cNvSpPr txBox="1"/>
          <p:nvPr/>
        </p:nvSpPr>
        <p:spPr>
          <a:xfrm>
            <a:off x="1061085" y="4085590"/>
            <a:ext cx="10344150" cy="1822450"/>
          </a:xfrm>
          <a:prstGeom prst="rect">
            <a:avLst/>
          </a:prstGeom>
          <a:noFill/>
        </p:spPr>
        <p:txBody>
          <a:bodyPr wrap="square" rtlCol="0">
            <a:spAutoFit/>
          </a:bodyPr>
          <a:p>
            <a:pPr indent="0" fontAlgn="auto">
              <a:lnSpc>
                <a:spcPts val="2700"/>
              </a:lnSpc>
            </a:pP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【答案】(1)锥形瓶　加热、搅拌(振摇)</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(2)氨逸出　双氧水分解　冷水或冰水(浴)</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(3)玻璃棒下端未贴近滤纸、漏斗末端颈尖未紧靠烧杯壁</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(4)活性炭</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2700"/>
              </a:lnSpc>
            </a:pP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(5)(利用同离子效应)增大Cl</a:t>
            </a:r>
            <a:r>
              <a:rPr lang="zh-CN" altLang="en-US" baseline="300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浓度,促进产物析出</a:t>
            </a:r>
            <a:endParaRPr lang="zh-CN" altLang="en-US"/>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28040" y="1002030"/>
            <a:ext cx="406400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考法2　有机物制备综合实验</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828040" y="1692275"/>
            <a:ext cx="10287000" cy="783590"/>
          </a:xfrm>
          <a:prstGeom prst="rect">
            <a:avLst/>
          </a:prstGeom>
          <a:noFill/>
        </p:spPr>
        <p:txBody>
          <a:bodyPr wrap="square" rtlCol="0">
            <a:spAutoFit/>
          </a:bodyPr>
          <a:p>
            <a:pPr indent="0" fontAlgn="auto">
              <a:lnSpc>
                <a:spcPts val="27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(1)反应装置:有机物的制备实验装置如下。有机物易挥发,常采用冷凝回流装置减少有机物的挥发,提高原料的利用率和产物的产率。</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62" name="image250.jpeg"/>
          <p:cNvPicPr>
            <a:picLocks noChangeAspect="1"/>
          </p:cNvPicPr>
          <p:nvPr>
            <p:custDataLst>
              <p:tags r:id="rId1"/>
            </p:custDataLst>
          </p:nvPr>
        </p:nvPicPr>
        <p:blipFill>
          <a:blip r:embed="rId2"/>
          <a:stretch>
            <a:fillRect/>
          </a:stretch>
        </p:blipFill>
        <p:spPr>
          <a:xfrm>
            <a:off x="1125855" y="2628900"/>
            <a:ext cx="2644775" cy="1306830"/>
          </a:xfrm>
          <a:prstGeom prst="rect">
            <a:avLst/>
          </a:prstGeom>
        </p:spPr>
      </p:pic>
      <p:sp>
        <p:nvSpPr>
          <p:cNvPr id="4" name="文本框 3"/>
          <p:cNvSpPr txBox="1"/>
          <p:nvPr/>
        </p:nvSpPr>
        <p:spPr>
          <a:xfrm>
            <a:off x="1125855" y="4831080"/>
            <a:ext cx="9904730"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(2)蒸馏装置:利用有机物沸点的不同,用蒸馏的方法可以实现分离。</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1379855" y="3996690"/>
            <a:ext cx="6782435" cy="368300"/>
          </a:xfrm>
          <a:prstGeom prst="rect">
            <a:avLst/>
          </a:prstGeom>
          <a:noFill/>
        </p:spPr>
        <p:txBody>
          <a:bodyPr wrap="square" rtlCol="0">
            <a:spAutoFit/>
          </a:bodyPr>
          <a:p>
            <a:r>
              <a:rPr lang="en-US" altLang="zh-CN"/>
              <a:t>                (1)                                                                          (2)</a:t>
            </a:r>
            <a:endParaRPr lang="en-US" altLang="zh-CN"/>
          </a:p>
        </p:txBody>
      </p:sp>
      <p:pic>
        <p:nvPicPr>
          <p:cNvPr id="263" name="image251.jpeg"/>
          <p:cNvPicPr>
            <a:picLocks noChangeAspect="1"/>
          </p:cNvPicPr>
          <p:nvPr>
            <p:custDataLst>
              <p:tags r:id="rId3"/>
            </p:custDataLst>
          </p:nvPr>
        </p:nvPicPr>
        <p:blipFill>
          <a:blip r:embed="rId4"/>
          <a:stretch>
            <a:fillRect/>
          </a:stretch>
        </p:blipFill>
        <p:spPr>
          <a:xfrm>
            <a:off x="5299710" y="2542540"/>
            <a:ext cx="2536825" cy="1461770"/>
          </a:xfrm>
          <a:prstGeom prst="rect">
            <a:avLst/>
          </a:prstGeom>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26135" y="1638935"/>
            <a:ext cx="1250315" cy="398780"/>
          </a:xfrm>
          <a:prstGeom prst="rect">
            <a:avLst/>
          </a:prstGeom>
          <a:solidFill>
            <a:srgbClr val="FFC000"/>
          </a:solidFill>
        </p:spPr>
        <p:txBody>
          <a:bodyPr wrap="square" rtlCol="0">
            <a:spAutoFit/>
          </a:bodyPr>
          <a:p>
            <a:r>
              <a:rPr lang="zh-CN" altLang="en-US" sz="2000"/>
              <a:t>易混辨析</a:t>
            </a:r>
            <a:endParaRPr lang="zh-CN" altLang="en-US" sz="2000"/>
          </a:p>
        </p:txBody>
      </p:sp>
      <p:sp>
        <p:nvSpPr>
          <p:cNvPr id="3" name="文本框 2"/>
          <p:cNvSpPr txBox="1"/>
          <p:nvPr/>
        </p:nvSpPr>
        <p:spPr>
          <a:xfrm>
            <a:off x="826135" y="2209165"/>
            <a:ext cx="9033510" cy="706755"/>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不同形状的冷凝管在不同实验中的作用:制备实验→球形冷凝管→冷凝回流,蒸馏→直形冷凝管→冷凝。</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955040" y="3019425"/>
            <a:ext cx="9469120" cy="2553335"/>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(3)提纯有机物的常用方法</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有机制备实验有反应物转化率低、副反应多等特点,制得的产物中常混有杂质,根据目标产物与杂质的性质差异,可用如下方法分离提纯:</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69" name="image257.jpeg"/>
          <p:cNvPicPr>
            <a:picLocks noChangeAspect="1"/>
          </p:cNvPicPr>
          <p:nvPr>
            <p:custDataLst>
              <p:tags r:id="rId1"/>
            </p:custDataLst>
          </p:nvPr>
        </p:nvPicPr>
        <p:blipFill>
          <a:blip r:embed="rId2"/>
          <a:stretch>
            <a:fillRect/>
          </a:stretch>
        </p:blipFill>
        <p:spPr>
          <a:xfrm>
            <a:off x="1151255" y="4219575"/>
            <a:ext cx="5259070" cy="1647825"/>
          </a:xfrm>
          <a:prstGeom prst="rect">
            <a:avLst/>
          </a:prstGeom>
        </p:spPr>
      </p:pic>
      <p:sp>
        <p:nvSpPr>
          <p:cNvPr id="5" name="文本框 4"/>
          <p:cNvSpPr txBox="1"/>
          <p:nvPr/>
        </p:nvSpPr>
        <p:spPr>
          <a:xfrm>
            <a:off x="762635" y="1007110"/>
            <a:ext cx="406400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考法2　有机物制备综合实验</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80110" y="1851660"/>
            <a:ext cx="9585325" cy="1315085"/>
          </a:xfrm>
          <a:prstGeom prst="rect">
            <a:avLst/>
          </a:prstGeom>
          <a:noFill/>
        </p:spPr>
        <p:txBody>
          <a:bodyPr wrap="square" rtlCol="0">
            <a:no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如苯与液溴发生取代反应后,混合物中含有目标产物溴苯、有机杂质苯、无机杂质Br</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、FeBr</a:t>
            </a:r>
            <a:r>
              <a:rPr lang="zh-CN" altLang="en-US" sz="2000" baseline="-25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、HBr等,提纯溴苯可用如下工艺流程:</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880110" y="1097280"/>
            <a:ext cx="406400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考法2　有机物制备综合实验</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69" name="image257.jpeg"/>
          <p:cNvPicPr>
            <a:picLocks noChangeAspect="1"/>
          </p:cNvPicPr>
          <p:nvPr>
            <p:custDataLst>
              <p:tags r:id="rId1"/>
            </p:custDataLst>
          </p:nvPr>
        </p:nvPicPr>
        <p:blipFill>
          <a:blip r:embed="rId2"/>
          <a:stretch>
            <a:fillRect/>
          </a:stretch>
        </p:blipFill>
        <p:spPr>
          <a:xfrm>
            <a:off x="1821180" y="3166745"/>
            <a:ext cx="7446010" cy="2332990"/>
          </a:xfrm>
          <a:prstGeom prst="rect">
            <a:avLst/>
          </a:prstGeom>
        </p:spPr>
      </p:pic>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48995" y="1034415"/>
            <a:ext cx="4064000" cy="460375"/>
          </a:xfrm>
          <a:prstGeom prst="rect">
            <a:avLst/>
          </a:prstGeom>
        </p:spPr>
        <p:style>
          <a:lnRef idx="0">
            <a:srgbClr val="FFFFFF"/>
          </a:lnRef>
          <a:fillRef idx="1">
            <a:schemeClr val="accent1"/>
          </a:fillRef>
          <a:effectRef idx="0">
            <a:srgbClr val="FFFFFF"/>
          </a:effectRef>
          <a:fontRef idx="minor">
            <a:schemeClr val="lt1"/>
          </a:fontRef>
        </p:style>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考法2　有机物制备综合实验</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912495" y="1593850"/>
            <a:ext cx="1165225" cy="398780"/>
          </a:xfrm>
          <a:prstGeom prst="rect">
            <a:avLst/>
          </a:prstGeom>
          <a:noFill/>
        </p:spPr>
        <p:txBody>
          <a:bodyPr wrap="square" rtlCol="0">
            <a:spAutoFit/>
          </a:bodyPr>
          <a:p>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真题例2</a:t>
            </a:r>
            <a:endPar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848995" y="1992630"/>
            <a:ext cx="8491855" cy="398780"/>
          </a:xfrm>
          <a:prstGeom prst="rect">
            <a:avLst/>
          </a:prstGeom>
          <a:noFill/>
        </p:spPr>
        <p:txBody>
          <a:bodyPr wrap="square" rtlCol="0">
            <a:spAutoFit/>
          </a:bodyPr>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[新课标2023·28,14分]实验室由安息香制备二苯乙二酮的反应式如下:</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71" name="image259.jpeg" descr="source:si_idm733577248;FounderCES"/>
          <p:cNvPicPr>
            <a:picLocks noChangeAspect="1"/>
          </p:cNvPicPr>
          <p:nvPr>
            <p:custDataLst>
              <p:tags r:id="rId1"/>
            </p:custDataLst>
          </p:nvPr>
        </p:nvPicPr>
        <p:blipFill>
          <a:blip r:embed="rId2"/>
          <a:stretch>
            <a:fillRect/>
          </a:stretch>
        </p:blipFill>
        <p:spPr>
          <a:xfrm>
            <a:off x="3143885" y="2602230"/>
            <a:ext cx="1039495" cy="904240"/>
          </a:xfrm>
          <a:prstGeom prst="rect">
            <a:avLst/>
          </a:prstGeom>
        </p:spPr>
      </p:pic>
      <p:pic>
        <p:nvPicPr>
          <p:cNvPr id="272" name="image260.jpeg" descr="source:si_idm733569056;FounderCES"/>
          <p:cNvPicPr>
            <a:picLocks noChangeAspect="1"/>
          </p:cNvPicPr>
          <p:nvPr>
            <p:custDataLst>
              <p:tags r:id="rId3"/>
            </p:custDataLst>
          </p:nvPr>
        </p:nvPicPr>
        <p:blipFill>
          <a:blip r:embed="rId4"/>
          <a:stretch>
            <a:fillRect/>
          </a:stretch>
        </p:blipFill>
        <p:spPr>
          <a:xfrm>
            <a:off x="4326255" y="2596515"/>
            <a:ext cx="841375" cy="835660"/>
          </a:xfrm>
          <a:prstGeom prst="rect">
            <a:avLst/>
          </a:prstGeom>
        </p:spPr>
      </p:pic>
      <p:pic>
        <p:nvPicPr>
          <p:cNvPr id="273" name="image261.jpeg" descr="source:si_idm733550752;FounderCES"/>
          <p:cNvPicPr>
            <a:picLocks noChangeAspect="1"/>
          </p:cNvPicPr>
          <p:nvPr>
            <p:custDataLst>
              <p:tags r:id="rId5"/>
            </p:custDataLst>
          </p:nvPr>
        </p:nvPicPr>
        <p:blipFill>
          <a:blip r:embed="rId6"/>
          <a:stretch>
            <a:fillRect/>
          </a:stretch>
        </p:blipFill>
        <p:spPr>
          <a:xfrm>
            <a:off x="5396230" y="2602230"/>
            <a:ext cx="943610" cy="820420"/>
          </a:xfrm>
          <a:prstGeom prst="rect">
            <a:avLst/>
          </a:prstGeom>
        </p:spPr>
      </p:pic>
      <p:sp>
        <p:nvSpPr>
          <p:cNvPr id="7" name="文本框 6"/>
          <p:cNvSpPr txBox="1"/>
          <p:nvPr/>
        </p:nvSpPr>
        <p:spPr>
          <a:xfrm>
            <a:off x="1082675" y="3752850"/>
            <a:ext cx="4064000" cy="368300"/>
          </a:xfrm>
          <a:prstGeom prst="rect">
            <a:avLst/>
          </a:prstGeom>
          <a:noFill/>
        </p:spPr>
        <p:txBody>
          <a:bodyPr wrap="square" rtlCol="0">
            <a:spAutoFit/>
          </a:bodyPr>
          <a:p>
            <a:r>
              <a:rPr lang="zh-CN" altLang="en-US">
                <a:latin typeface="微软雅黑" panose="020B0503020204020204" pitchFamily="34" charset="-122"/>
                <a:ea typeface="微软雅黑" panose="020B0503020204020204" pitchFamily="34" charset="-122"/>
                <a:cs typeface="微软雅黑" panose="020B0503020204020204" pitchFamily="34" charset="-122"/>
              </a:rPr>
              <a:t>相关信息列表如下:</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9" name="表格 8"/>
          <p:cNvGraphicFramePr/>
          <p:nvPr>
            <p:custDataLst>
              <p:tags r:id="rId7"/>
            </p:custDataLst>
          </p:nvPr>
        </p:nvGraphicFramePr>
        <p:xfrm>
          <a:off x="2747010" y="4121785"/>
          <a:ext cx="6676390" cy="2028825"/>
        </p:xfrm>
        <a:graphic>
          <a:graphicData uri="http://schemas.openxmlformats.org/drawingml/2006/table">
            <a:tbl>
              <a:tblPr/>
              <a:tblGrid>
                <a:gridCol w="910590"/>
                <a:gridCol w="1171575"/>
                <a:gridCol w="1040765"/>
                <a:gridCol w="1042035"/>
                <a:gridCol w="2511425"/>
              </a:tblGrid>
              <a:tr h="251460">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物质</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性状</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熔点/℃</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沸点/℃</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溶解性</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02920">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安息香</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白色固体</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133</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344</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Calibri" panose="020F0502020204030204" charset="0"/>
                        </a:rPr>
                        <a:t>难溶于冷水溶于热水、乙醇、乙酸</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770890">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二苯乙二酮</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淡黄色固体</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95</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347</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Calibri" panose="020F0502020204030204" charset="0"/>
                        </a:rPr>
                        <a:t>不溶于水溶于乙醇、苯、乙酸</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03555">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冰乙酸</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Calibri" panose="020F0502020204030204" charset="0"/>
                        </a:rPr>
                        <a:t>无色液体</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17</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pitchFamily="34" charset="-122"/>
                          <a:ea typeface="微软雅黑" panose="020B0503020204020204" pitchFamily="34" charset="-122"/>
                          <a:cs typeface="NEU-BZ" charset="0"/>
                        </a:rPr>
                        <a:t>118</a:t>
                      </a:r>
                      <a:endParaRPr lang="en-US" altLang="en-US" sz="1800" b="0">
                        <a:latin typeface="微软雅黑" panose="020B0503020204020204" pitchFamily="34" charset="-122"/>
                        <a:ea typeface="微软雅黑" panose="020B0503020204020204" pitchFamily="3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800" b="0">
                          <a:latin typeface="微软雅黑" panose="020B0503020204020204" pitchFamily="34" charset="-122"/>
                          <a:ea typeface="微软雅黑" panose="020B0503020204020204" pitchFamily="34" charset="-122"/>
                          <a:cs typeface="Calibri" panose="020F0502020204030204" charset="0"/>
                        </a:rPr>
                        <a:t>与水、乙醇互溶</a:t>
                      </a:r>
                      <a:endParaRPr lang="en-US" altLang="en-US" sz="1800" b="0">
                        <a:latin typeface="微软雅黑" panose="020B0503020204020204" pitchFamily="34" charset="-122"/>
                        <a:ea typeface="微软雅黑" panose="020B0503020204020204" pitchFamily="3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8774430" y="324485"/>
            <a:ext cx="4064000" cy="460375"/>
          </a:xfrm>
          <a:prstGeom prst="rect">
            <a:avLst/>
          </a:prstGeom>
          <a:noFill/>
        </p:spPr>
        <p:txBody>
          <a:bodyPr wrap="square" rtlCol="0">
            <a:spAutoFit/>
          </a:bodyPr>
          <a:p>
            <a:r>
              <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例题</a:t>
            </a:r>
            <a:r>
              <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P89</a:t>
            </a:r>
            <a:endPar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TABLE_ENDDRAG_ORIGIN_RECT" val="453*124"/>
  <p:tag name="TABLE_ENDDRAG_RECT" val="110*163*453*124"/>
</p:tagLst>
</file>

<file path=ppt/tags/tag109.xml><?xml version="1.0" encoding="utf-8"?>
<p:tagLst xmlns:p="http://schemas.openxmlformats.org/presentationml/2006/main">
  <p:tag name="TABLE_ENDDRAG_ORIGIN_RECT" val="453*164"/>
  <p:tag name="TABLE_ENDDRAG_RECT" val="110*287*453*164"/>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TABLE_ENDDRAG_ORIGIN_RECT" val="449*288"/>
  <p:tag name="TABLE_ENDDRAG_RECT" val="158*133*449*288"/>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TABLE_ENDDRAG_ORIGIN_RECT" val="375*158"/>
  <p:tag name="TABLE_ENDDRAG_RECT" val="269*130*375*158"/>
</p:tagLst>
</file>

<file path=ppt/tags/tag113.xml><?xml version="1.0" encoding="utf-8"?>
<p:tagLst xmlns:p="http://schemas.openxmlformats.org/presentationml/2006/main">
  <p:tag name="TABLE_ENDDRAG_ORIGIN_RECT" val="325*116"/>
  <p:tag name="TABLE_ENDDRAG_RECT" val="319*288*326*116"/>
</p:tagLst>
</file>

<file path=ppt/tags/tag114.xml><?xml version="1.0" encoding="utf-8"?>
<p:tagLst xmlns:p="http://schemas.openxmlformats.org/presentationml/2006/main">
  <p:tag name="TABLE_ENDDRAG_ORIGIN_RECT" val="689*391"/>
  <p:tag name="TABLE_ENDDRAG_RECT" val="163*121*689*391"/>
</p:tagLst>
</file>

<file path=ppt/tags/tag115.xml><?xml version="1.0" encoding="utf-8"?>
<p:tagLst xmlns:p="http://schemas.openxmlformats.org/presentationml/2006/main">
  <p:tag name="TABLE_ENDDRAG_ORIGIN_RECT" val="469*187"/>
  <p:tag name="TABLE_ENDDRAG_RECT" val="139*150*469*187"/>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TABLE_ENDDRAG_ORIGIN_RECT" val="358*201"/>
  <p:tag name="TABLE_ENDDRAG_RECT" val="235*246*358*201"/>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TABLE_ENDDRAG_ORIGIN_RECT" val="712*228"/>
  <p:tag name="TABLE_ENDDRAG_RECT" val="142*182*712*228"/>
</p:tagLst>
</file>

<file path=ppt/tags/tag138.xml><?xml version="1.0" encoding="utf-8"?>
<p:tagLst xmlns:p="http://schemas.openxmlformats.org/presentationml/2006/main">
  <p:tag name="TABLE_ENDDRAG_ORIGIN_RECT" val="672*307"/>
  <p:tag name="TABLE_ENDDRAG_RECT" val="167*149*672*307"/>
  <p:tag name="KSO_WM_BEAUTIFY_FLAG" val=""/>
</p:tagLst>
</file>

<file path=ppt/tags/tag139.xml><?xml version="1.0" encoding="utf-8"?>
<p:tagLst xmlns:p="http://schemas.openxmlformats.org/presentationml/2006/main">
  <p:tag name="TABLE_ENDDRAG_ORIGIN_RECT" val="775*343"/>
  <p:tag name="TABLE_ENDDRAG_RECT" val="85*135*775*343"/>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TABLE_ENDDRAG_ORIGIN_RECT" val="809*352"/>
  <p:tag name="TABLE_ENDDRAG_RECT" val="76*122*809*352"/>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TABLE_ENDDRAG_ORIGIN_RECT" val="823*338"/>
  <p:tag name="TABLE_ENDDRAG_RECT" val="79*113*823*338"/>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TABLE_ENDDRAG_ORIGIN_RECT" val="514*354"/>
  <p:tag name="TABLE_ENDDRAG_RECT" val="93*127*514*354"/>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TABLE_ENDDRAG_ORIGIN_RECT" val="811*375"/>
  <p:tag name="TABLE_ENDDRAG_RECT" val="54*102*811*375"/>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TABLE_ENDDRAG_ORIGIN_RECT" val="573*352"/>
  <p:tag name="TABLE_ENDDRAG_RECT" val="163*136*573*352"/>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TABLE_ENDDRAG_ORIGIN_RECT" val="719*208"/>
  <p:tag name="TABLE_ENDDRAG_RECT" val="86*142*719*208"/>
</p:tagLst>
</file>

<file path=ppt/tags/tag227.xml><?xml version="1.0" encoding="utf-8"?>
<p:tagLst xmlns:p="http://schemas.openxmlformats.org/presentationml/2006/main">
  <p:tag name="TABLE_ENDDRAG_ORIGIN_RECT" val="782*319"/>
  <p:tag name="TABLE_ENDDRAG_RECT" val="88*137*782*319"/>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KSO_WM_BEAUTIFY_FLAG" val=""/>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TABLE_ENDDRAG_ORIGIN_RECT" val="718*252"/>
  <p:tag name="TABLE_ENDDRAG_RECT" val="101*195*718*252"/>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BEAUTIFY_FLAG" val=""/>
</p:tagLst>
</file>

<file path=ppt/tags/tag256.xml><?xml version="1.0" encoding="utf-8"?>
<p:tagLst xmlns:p="http://schemas.openxmlformats.org/presentationml/2006/main">
  <p:tag name="KSO_WM_BEAUTIFY_FLAG" val=""/>
</p:tagLst>
</file>

<file path=ppt/tags/tag257.xml><?xml version="1.0" encoding="utf-8"?>
<p:tagLst xmlns:p="http://schemas.openxmlformats.org/presentationml/2006/main">
  <p:tag name="KSO_WM_BEAUTIFY_FLAG" val=""/>
</p:tagLst>
</file>

<file path=ppt/tags/tag258.xml><?xml version="1.0" encoding="utf-8"?>
<p:tagLst xmlns:p="http://schemas.openxmlformats.org/presentationml/2006/main">
  <p:tag name="KSO_WM_BEAUTIFY_FLAG" val=""/>
</p:tagLst>
</file>

<file path=ppt/tags/tag259.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KSO_WM_BEAUTIFY_FLAG" val=""/>
</p:tagLst>
</file>

<file path=ppt/tags/tag262.xml><?xml version="1.0" encoding="utf-8"?>
<p:tagLst xmlns:p="http://schemas.openxmlformats.org/presentationml/2006/main">
  <p:tag name="KSO_WM_BEAUTIFY_FLAG" val=""/>
</p:tagLst>
</file>

<file path=ppt/tags/tag263.xml><?xml version="1.0" encoding="utf-8"?>
<p:tagLst xmlns:p="http://schemas.openxmlformats.org/presentationml/2006/main">
  <p:tag name="KSO_WM_BEAUTIFY_FLAG" val=""/>
</p:tagLst>
</file>

<file path=ppt/tags/tag264.xml><?xml version="1.0" encoding="utf-8"?>
<p:tagLst xmlns:p="http://schemas.openxmlformats.org/presentationml/2006/main">
  <p:tag name="KSO_WM_BEAUTIFY_FLAG" val=""/>
</p:tagLst>
</file>

<file path=ppt/tags/tag265.xml><?xml version="1.0" encoding="utf-8"?>
<p:tagLst xmlns:p="http://schemas.openxmlformats.org/presentationml/2006/main">
  <p:tag name="KSO_WM_BEAUTIFY_FLAG" val=""/>
</p:tagLst>
</file>

<file path=ppt/tags/tag266.xml><?xml version="1.0" encoding="utf-8"?>
<p:tagLst xmlns:p="http://schemas.openxmlformats.org/presentationml/2006/main">
  <p:tag name="KSO_WM_BEAUTIFY_FLAG" val=""/>
</p:tagLst>
</file>

<file path=ppt/tags/tag267.xml><?xml version="1.0" encoding="utf-8"?>
<p:tagLst xmlns:p="http://schemas.openxmlformats.org/presentationml/2006/main">
  <p:tag name="KSO_WM_BEAUTIFY_FLAG" val=""/>
</p:tagLst>
</file>

<file path=ppt/tags/tag268.xml><?xml version="1.0" encoding="utf-8"?>
<p:tagLst xmlns:p="http://schemas.openxmlformats.org/presentationml/2006/main">
  <p:tag name="KSO_WM_BEAUTIFY_FLAG" val=""/>
</p:tagLst>
</file>

<file path=ppt/tags/tag269.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70.xml><?xml version="1.0" encoding="utf-8"?>
<p:tagLst xmlns:p="http://schemas.openxmlformats.org/presentationml/2006/main">
  <p:tag name="KSO_WM_BEAUTIFY_FLAG" val=""/>
</p:tagLst>
</file>

<file path=ppt/tags/tag271.xml><?xml version="1.0" encoding="utf-8"?>
<p:tagLst xmlns:p="http://schemas.openxmlformats.org/presentationml/2006/main">
  <p:tag name="KSO_WM_BEAUTIFY_FLAG" val=""/>
</p:tagLst>
</file>

<file path=ppt/tags/tag272.xml><?xml version="1.0" encoding="utf-8"?>
<p:tagLst xmlns:p="http://schemas.openxmlformats.org/presentationml/2006/main">
  <p:tag name="KSO_WM_BEAUTIFY_FLAG" val=""/>
</p:tagLst>
</file>

<file path=ppt/tags/tag273.xml><?xml version="1.0" encoding="utf-8"?>
<p:tagLst xmlns:p="http://schemas.openxmlformats.org/presentationml/2006/main">
  <p:tag name="KSO_WM_BEAUTIFY_FLAG" val=""/>
</p:tagLst>
</file>

<file path=ppt/tags/tag274.xml><?xml version="1.0" encoding="utf-8"?>
<p:tagLst xmlns:p="http://schemas.openxmlformats.org/presentationml/2006/main">
  <p:tag name="KSO_WM_BEAUTIFY_FLAG" val=""/>
</p:tagLst>
</file>

<file path=ppt/tags/tag275.xml><?xml version="1.0" encoding="utf-8"?>
<p:tagLst xmlns:p="http://schemas.openxmlformats.org/presentationml/2006/main">
  <p:tag name="TABLE_ENDDRAG_ORIGIN_RECT" val="358*148"/>
  <p:tag name="TABLE_ENDDRAG_RECT" val="216*335*358*148"/>
</p:tagLst>
</file>

<file path=ppt/tags/tag276.xml><?xml version="1.0" encoding="utf-8"?>
<p:tagLst xmlns:p="http://schemas.openxmlformats.org/presentationml/2006/main">
  <p:tag name="KSO_WM_BEAUTIFY_FLAG" val=""/>
</p:tagLst>
</file>

<file path=ppt/tags/tag277.xml><?xml version="1.0" encoding="utf-8"?>
<p:tagLst xmlns:p="http://schemas.openxmlformats.org/presentationml/2006/main">
  <p:tag name="KSO_WM_BEAUTIFY_FLAG" val=""/>
</p:tagLst>
</file>

<file path=ppt/tags/tag278.xml><?xml version="1.0" encoding="utf-8"?>
<p:tagLst xmlns:p="http://schemas.openxmlformats.org/presentationml/2006/main">
  <p:tag name="KSO_WM_BEAUTIFY_FLAG" val=""/>
</p:tagLst>
</file>

<file path=ppt/tags/tag279.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80.xml><?xml version="1.0" encoding="utf-8"?>
<p:tagLst xmlns:p="http://schemas.openxmlformats.org/presentationml/2006/main">
  <p:tag name="KSO_WM_BEAUTIFY_FLAG" val=""/>
</p:tagLst>
</file>

<file path=ppt/tags/tag281.xml><?xml version="1.0" encoding="utf-8"?>
<p:tagLst xmlns:p="http://schemas.openxmlformats.org/presentationml/2006/main">
  <p:tag name="KSO_WM_BEAUTIFY_FLAG" val=""/>
</p:tagLst>
</file>

<file path=ppt/tags/tag282.xml><?xml version="1.0" encoding="utf-8"?>
<p:tagLst xmlns:p="http://schemas.openxmlformats.org/presentationml/2006/main">
  <p:tag name="KSO_WM_BEAUTIFY_FLAG" val=""/>
</p:tagLst>
</file>

<file path=ppt/tags/tag283.xml><?xml version="1.0" encoding="utf-8"?>
<p:tagLst xmlns:p="http://schemas.openxmlformats.org/presentationml/2006/main">
  <p:tag name="KSO_WM_BEAUTIFY_FLAG" val=""/>
</p:tagLst>
</file>

<file path=ppt/tags/tag284.xml><?xml version="1.0" encoding="utf-8"?>
<p:tagLst xmlns:p="http://schemas.openxmlformats.org/presentationml/2006/main">
  <p:tag name="KSO_WM_BEAUTIFY_FLAG" val=""/>
</p:tagLst>
</file>

<file path=ppt/tags/tag285.xml><?xml version="1.0" encoding="utf-8"?>
<p:tagLst xmlns:p="http://schemas.openxmlformats.org/presentationml/2006/main">
  <p:tag name="KSO_WM_BEAUTIFY_FLAG" val=""/>
</p:tagLst>
</file>

<file path=ppt/tags/tag286.xml><?xml version="1.0" encoding="utf-8"?>
<p:tagLst xmlns:p="http://schemas.openxmlformats.org/presentationml/2006/main">
  <p:tag name="KSO_WM_BEAUTIFY_FLAG" val=""/>
</p:tagLst>
</file>

<file path=ppt/tags/tag287.xml><?xml version="1.0" encoding="utf-8"?>
<p:tagLst xmlns:p="http://schemas.openxmlformats.org/presentationml/2006/main">
  <p:tag name="KSO_WM_BEAUTIFY_FLAG" val=""/>
</p:tagLst>
</file>

<file path=ppt/tags/tag288.xml><?xml version="1.0" encoding="utf-8"?>
<p:tagLst xmlns:p="http://schemas.openxmlformats.org/presentationml/2006/main">
  <p:tag name="KSO_WM_BEAUTIFY_FLAG" val=""/>
</p:tagLst>
</file>

<file path=ppt/tags/tag289.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290.xml><?xml version="1.0" encoding="utf-8"?>
<p:tagLst xmlns:p="http://schemas.openxmlformats.org/presentationml/2006/main">
  <p:tag name="KSO_WM_BEAUTIFY_FLAG" val=""/>
</p:tagLst>
</file>

<file path=ppt/tags/tag291.xml><?xml version="1.0" encoding="utf-8"?>
<p:tagLst xmlns:p="http://schemas.openxmlformats.org/presentationml/2006/main">
  <p:tag name="KSO_WM_BEAUTIFY_FLAG" val=""/>
</p:tagLst>
</file>

<file path=ppt/tags/tag292.xml><?xml version="1.0" encoding="utf-8"?>
<p:tagLst xmlns:p="http://schemas.openxmlformats.org/presentationml/2006/main">
  <p:tag name="KSO_WM_BEAUTIFY_FLAG" val=""/>
</p:tagLst>
</file>

<file path=ppt/tags/tag293.xml><?xml version="1.0" encoding="utf-8"?>
<p:tagLst xmlns:p="http://schemas.openxmlformats.org/presentationml/2006/main">
  <p:tag name="KSO_WM_BEAUTIFY_FLAG" val=""/>
</p:tagLst>
</file>

<file path=ppt/tags/tag294.xml><?xml version="1.0" encoding="utf-8"?>
<p:tagLst xmlns:p="http://schemas.openxmlformats.org/presentationml/2006/main">
  <p:tag name="KSO_WM_BEAUTIFY_FLAG" val=""/>
</p:tagLst>
</file>

<file path=ppt/tags/tag295.xml><?xml version="1.0" encoding="utf-8"?>
<p:tagLst xmlns:p="http://schemas.openxmlformats.org/presentationml/2006/main">
  <p:tag name="KSO_WM_BEAUTIFY_FLAG" val=""/>
</p:tagLst>
</file>

<file path=ppt/tags/tag296.xml><?xml version="1.0" encoding="utf-8"?>
<p:tagLst xmlns:p="http://schemas.openxmlformats.org/presentationml/2006/main">
  <p:tag name="KSO_WM_BEAUTIFY_FLAG" val=""/>
</p:tagLst>
</file>

<file path=ppt/tags/tag297.xml><?xml version="1.0" encoding="utf-8"?>
<p:tagLst xmlns:p="http://schemas.openxmlformats.org/presentationml/2006/main">
  <p:tag name="KSO_WM_BEAUTIFY_FLAG" val=""/>
</p:tagLst>
</file>

<file path=ppt/tags/tag298.xml><?xml version="1.0" encoding="utf-8"?>
<p:tagLst xmlns:p="http://schemas.openxmlformats.org/presentationml/2006/main">
  <p:tag name="KSO_WM_BEAUTIFY_FLAG" val=""/>
</p:tagLst>
</file>

<file path=ppt/tags/tag29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00.xml><?xml version="1.0" encoding="utf-8"?>
<p:tagLst xmlns:p="http://schemas.openxmlformats.org/presentationml/2006/main">
  <p:tag name="KSO_WM_BEAUTIFY_FLAG" val=""/>
</p:tagLst>
</file>

<file path=ppt/tags/tag301.xml><?xml version="1.0" encoding="utf-8"?>
<p:tagLst xmlns:p="http://schemas.openxmlformats.org/presentationml/2006/main">
  <p:tag name="KSO_WM_BEAUTIFY_FLAG" val=""/>
</p:tagLst>
</file>

<file path=ppt/tags/tag302.xml><?xml version="1.0" encoding="utf-8"?>
<p:tagLst xmlns:p="http://schemas.openxmlformats.org/presentationml/2006/main">
  <p:tag name="KSO_WM_BEAUTIFY_FLAG" val=""/>
</p:tagLst>
</file>

<file path=ppt/tags/tag303.xml><?xml version="1.0" encoding="utf-8"?>
<p:tagLst xmlns:p="http://schemas.openxmlformats.org/presentationml/2006/main">
  <p:tag name="KSO_WM_BEAUTIFY_FLAG" val=""/>
</p:tagLst>
</file>

<file path=ppt/tags/tag304.xml><?xml version="1.0" encoding="utf-8"?>
<p:tagLst xmlns:p="http://schemas.openxmlformats.org/presentationml/2006/main">
  <p:tag name="KSO_WM_BEAUTIFY_FLAG" val=""/>
</p:tagLst>
</file>

<file path=ppt/tags/tag305.xml><?xml version="1.0" encoding="utf-8"?>
<p:tagLst xmlns:p="http://schemas.openxmlformats.org/presentationml/2006/main">
  <p:tag name="KSO_WM_BEAUTIFY_FLAG" val=""/>
</p:tagLst>
</file>

<file path=ppt/tags/tag306.xml><?xml version="1.0" encoding="utf-8"?>
<p:tagLst xmlns:p="http://schemas.openxmlformats.org/presentationml/2006/main">
  <p:tag name="KSO_WM_BEAUTIFY_FLAG" val=""/>
</p:tagLst>
</file>

<file path=ppt/tags/tag307.xml><?xml version="1.0" encoding="utf-8"?>
<p:tagLst xmlns:p="http://schemas.openxmlformats.org/presentationml/2006/main">
  <p:tag name="KSO_WM_BEAUTIFY_FLAG" val=""/>
</p:tagLst>
</file>

<file path=ppt/tags/tag308.xml><?xml version="1.0" encoding="utf-8"?>
<p:tagLst xmlns:p="http://schemas.openxmlformats.org/presentationml/2006/main">
  <p:tag name="TABLE_ENDDRAG_ORIGIN_RECT" val="358*145"/>
  <p:tag name="TABLE_ENDDRAG_RECT" val="80*221*358*145"/>
</p:tagLst>
</file>

<file path=ppt/tags/tag309.xml><?xml version="1.0" encoding="utf-8"?>
<p:tagLst xmlns:p="http://schemas.openxmlformats.org/presentationml/2006/main">
  <p:tag name="TABLE_ENDDRAG_ORIGIN_RECT" val="381*201"/>
  <p:tag name="TABLE_ENDDRAG_RECT" val="439*221*381*201"/>
</p:tagLst>
</file>

<file path=ppt/tags/tag31.xml><?xml version="1.0" encoding="utf-8"?>
<p:tagLst xmlns:p="http://schemas.openxmlformats.org/presentationml/2006/main">
  <p:tag name="KSO_WM_BEAUTIFY_FLAG" val=""/>
</p:tagLst>
</file>

<file path=ppt/tags/tag310.xml><?xml version="1.0" encoding="utf-8"?>
<p:tagLst xmlns:p="http://schemas.openxmlformats.org/presentationml/2006/main">
  <p:tag name="KSO_WM_BEAUTIFY_FLAG" val=""/>
</p:tagLst>
</file>

<file path=ppt/tags/tag311.xml><?xml version="1.0" encoding="utf-8"?>
<p:tagLst xmlns:p="http://schemas.openxmlformats.org/presentationml/2006/main">
  <p:tag name="KSO_WM_BEAUTIFY_FLAG" val=""/>
</p:tagLst>
</file>

<file path=ppt/tags/tag312.xml><?xml version="1.0" encoding="utf-8"?>
<p:tagLst xmlns:p="http://schemas.openxmlformats.org/presentationml/2006/main">
  <p:tag name="KSO_WM_BEAUTIFY_FLAG" val=""/>
</p:tagLst>
</file>

<file path=ppt/tags/tag313.xml><?xml version="1.0" encoding="utf-8"?>
<p:tagLst xmlns:p="http://schemas.openxmlformats.org/presentationml/2006/main">
  <p:tag name="KSO_WM_BEAUTIFY_FLAG" val=""/>
</p:tagLst>
</file>

<file path=ppt/tags/tag314.xml><?xml version="1.0" encoding="utf-8"?>
<p:tagLst xmlns:p="http://schemas.openxmlformats.org/presentationml/2006/main">
  <p:tag name="KSO_WM_BEAUTIFY_FLAG" val=""/>
</p:tagLst>
</file>

<file path=ppt/tags/tag315.xml><?xml version="1.0" encoding="utf-8"?>
<p:tagLst xmlns:p="http://schemas.openxmlformats.org/presentationml/2006/main">
  <p:tag name="TABLE_ENDDRAG_ORIGIN_RECT" val="382*202"/>
  <p:tag name="TABLE_ENDDRAG_RECT" val="389*286*382*202"/>
</p:tagLst>
</file>

<file path=ppt/tags/tag316.xml><?xml version="1.0" encoding="utf-8"?>
<p:tagLst xmlns:p="http://schemas.openxmlformats.org/presentationml/2006/main">
  <p:tag name="KSO_WM_BEAUTIFY_FLAG" val=""/>
</p:tagLst>
</file>

<file path=ppt/tags/tag317.xml><?xml version="1.0" encoding="utf-8"?>
<p:tagLst xmlns:p="http://schemas.openxmlformats.org/presentationml/2006/main">
  <p:tag name="KSO_WM_BEAUTIFY_FLAG" val=""/>
</p:tagLst>
</file>

<file path=ppt/tags/tag318.xml><?xml version="1.0" encoding="utf-8"?>
<p:tagLst xmlns:p="http://schemas.openxmlformats.org/presentationml/2006/main">
  <p:tag name="KSO_WM_BEAUTIFY_FLAG" val=""/>
</p:tagLst>
</file>

<file path=ppt/tags/tag319.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20.xml><?xml version="1.0" encoding="utf-8"?>
<p:tagLst xmlns:p="http://schemas.openxmlformats.org/presentationml/2006/main">
  <p:tag name="KSO_WM_BEAUTIFY_FLAG" val=""/>
</p:tagLst>
</file>

<file path=ppt/tags/tag321.xml><?xml version="1.0" encoding="utf-8"?>
<p:tagLst xmlns:p="http://schemas.openxmlformats.org/presentationml/2006/main">
  <p:tag name="KSO_WM_BEAUTIFY_FLAG" val=""/>
</p:tagLst>
</file>

<file path=ppt/tags/tag322.xml><?xml version="1.0" encoding="utf-8"?>
<p:tagLst xmlns:p="http://schemas.openxmlformats.org/presentationml/2006/main">
  <p:tag name="KSO_WM_BEAUTIFY_FLAG" val=""/>
</p:tagLst>
</file>

<file path=ppt/tags/tag323.xml><?xml version="1.0" encoding="utf-8"?>
<p:tagLst xmlns:p="http://schemas.openxmlformats.org/presentationml/2006/main">
  <p:tag name="KSO_WM_BEAUTIFY_FLAG" val=""/>
</p:tagLst>
</file>

<file path=ppt/tags/tag324.xml><?xml version="1.0" encoding="utf-8"?>
<p:tagLst xmlns:p="http://schemas.openxmlformats.org/presentationml/2006/main">
  <p:tag name="KSO_WM_BEAUTIFY_FLAG" val=""/>
</p:tagLst>
</file>

<file path=ppt/tags/tag325.xml><?xml version="1.0" encoding="utf-8"?>
<p:tagLst xmlns:p="http://schemas.openxmlformats.org/presentationml/2006/main">
  <p:tag name="KSO_WM_BEAUTIFY_FLAG" val=""/>
</p:tagLst>
</file>

<file path=ppt/tags/tag326.xml><?xml version="1.0" encoding="utf-8"?>
<p:tagLst xmlns:p="http://schemas.openxmlformats.org/presentationml/2006/main">
  <p:tag name="KSO_WM_BEAUTIFY_FLAG" val=""/>
</p:tagLst>
</file>

<file path=ppt/tags/tag327.xml><?xml version="1.0" encoding="utf-8"?>
<p:tagLst xmlns:p="http://schemas.openxmlformats.org/presentationml/2006/main">
  <p:tag name="KSO_WM_BEAUTIFY_FLAG" val=""/>
</p:tagLst>
</file>

<file path=ppt/tags/tag328.xml><?xml version="1.0" encoding="utf-8"?>
<p:tagLst xmlns:p="http://schemas.openxmlformats.org/presentationml/2006/main">
  <p:tag name="KSO_WM_BEAUTIFY_FLAG" val=""/>
</p:tagLst>
</file>

<file path=ppt/tags/tag329.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30.xml><?xml version="1.0" encoding="utf-8"?>
<p:tagLst xmlns:p="http://schemas.openxmlformats.org/presentationml/2006/main">
  <p:tag name="KSO_WM_BEAUTIFY_FLAG" val=""/>
</p:tagLst>
</file>

<file path=ppt/tags/tag331.xml><?xml version="1.0" encoding="utf-8"?>
<p:tagLst xmlns:p="http://schemas.openxmlformats.org/presentationml/2006/main">
  <p:tag name="KSO_WM_BEAUTIFY_FLAG" val=""/>
</p:tagLst>
</file>

<file path=ppt/tags/tag332.xml><?xml version="1.0" encoding="utf-8"?>
<p:tagLst xmlns:p="http://schemas.openxmlformats.org/presentationml/2006/main">
  <p:tag name="KSO_WM_BEAUTIFY_FLAG" val=""/>
</p:tagLst>
</file>

<file path=ppt/tags/tag333.xml><?xml version="1.0" encoding="utf-8"?>
<p:tagLst xmlns:p="http://schemas.openxmlformats.org/presentationml/2006/main">
  <p:tag name="KSO_WM_BEAUTIFY_FLAG" val=""/>
</p:tagLst>
</file>

<file path=ppt/tags/tag334.xml><?xml version="1.0" encoding="utf-8"?>
<p:tagLst xmlns:p="http://schemas.openxmlformats.org/presentationml/2006/main">
  <p:tag name="KSO_WM_BEAUTIFY_FLAG" val=""/>
</p:tagLst>
</file>

<file path=ppt/tags/tag335.xml><?xml version="1.0" encoding="utf-8"?>
<p:tagLst xmlns:p="http://schemas.openxmlformats.org/presentationml/2006/main">
  <p:tag name="KSO_WM_BEAUTIFY_FLAG" val=""/>
</p:tagLst>
</file>

<file path=ppt/tags/tag336.xml><?xml version="1.0" encoding="utf-8"?>
<p:tagLst xmlns:p="http://schemas.openxmlformats.org/presentationml/2006/main">
  <p:tag name="KSO_WM_BEAUTIFY_FLAG" val=""/>
</p:tagLst>
</file>

<file path=ppt/tags/tag337.xml><?xml version="1.0" encoding="utf-8"?>
<p:tagLst xmlns:p="http://schemas.openxmlformats.org/presentationml/2006/main">
  <p:tag name="KSO_WM_BEAUTIFY_FLAG" val=""/>
</p:tagLst>
</file>

<file path=ppt/tags/tag338.xml><?xml version="1.0" encoding="utf-8"?>
<p:tagLst xmlns:p="http://schemas.openxmlformats.org/presentationml/2006/main">
  <p:tag name="COMMONDATA" val="eyJoZGlkIjoiNWZiNmI5NWI1MzM1NTAzMGU0MjQ0NzYyOTUzMjI4YzkifQ=="/>
  <p:tag name="commondata" val="eyJoZGlkIjoiYzY1MWE2ZDY1YmEyODAyMTY0ZGEwMzY5OGRkNTQ5YjEifQ=="/>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TABLE_ENDDRAG_ORIGIN_RECT" val="812*342"/>
  <p:tag name="TABLE_ENDDRAG_RECT" val="75*127*812*342"/>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TABLE_ENDDRAG_ORIGIN_RECT" val="592*349"/>
  <p:tag name="TABLE_ENDDRAG_RECT" val="223*115*592*349"/>
</p:tagLst>
</file>

<file path=ppt/tags/tag68.xml><?xml version="1.0" encoding="utf-8"?>
<p:tagLst xmlns:p="http://schemas.openxmlformats.org/presentationml/2006/main">
  <p:tag name="TABLE_ENDDRAG_ORIGIN_RECT" val="522*241"/>
  <p:tag name="TABLE_ENDDRAG_RECT" val="85*118*522*241"/>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宋体"/>
        <a:ea typeface=""/>
        <a:cs typeface=""/>
        <a:font script="Jpan" typeface="游ゴシック Light"/>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27336</Words>
  <Application>WPS 演示</Application>
  <PresentationFormat>宽屏</PresentationFormat>
  <Paragraphs>2202</Paragraphs>
  <Slides>137</Slides>
  <Notes>1</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137</vt:i4>
      </vt:variant>
    </vt:vector>
  </HeadingPairs>
  <TitlesOfParts>
    <vt:vector size="155" baseType="lpstr">
      <vt:lpstr>Arial</vt:lpstr>
      <vt:lpstr>宋体</vt:lpstr>
      <vt:lpstr>Wingdings</vt:lpstr>
      <vt:lpstr>微软雅黑</vt:lpstr>
      <vt:lpstr>微软雅黑W10 Regular</vt:lpstr>
      <vt:lpstr>黑体</vt:lpstr>
      <vt:lpstr>思源宋体 CN Heavy</vt:lpstr>
      <vt:lpstr>思源宋体 CN</vt:lpstr>
      <vt:lpstr>Calibri</vt:lpstr>
      <vt:lpstr>Arial Unicode MS</vt:lpstr>
      <vt:lpstr>NEU-BZ</vt:lpstr>
      <vt:lpstr>Marker Felt</vt:lpstr>
      <vt:lpstr>Times New Roman</vt:lpstr>
      <vt:lpstr>方正书宋_GBK</vt:lpstr>
      <vt:lpstr>方正细等线_GBK</vt:lpstr>
      <vt:lpstr>方正兰亭中黑_GBK</vt:lpstr>
      <vt:lpstr>方正楷体_GBK</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lishenmin</dc:creator>
  <cp:lastModifiedBy>S</cp:lastModifiedBy>
  <cp:revision>72</cp:revision>
  <dcterms:created xsi:type="dcterms:W3CDTF">2023-03-10T12:15:00Z</dcterms:created>
  <dcterms:modified xsi:type="dcterms:W3CDTF">2024-01-25T01:04:02Z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2052-12.1.0.16120</vt:lpwstr>
  </property>
  <property fmtid="{D5CDD505-2E9C-101B-9397-08002B2CF9AE}" pid="3" name="ICV">
    <vt:lpwstr>ACFC180E301D48739C4C11C80BED291A_13</vt:lpwstr>
  </property>
</Properties>
</file>